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70" r:id="rId4"/>
    <p:sldId id="280" r:id="rId5"/>
    <p:sldId id="274" r:id="rId6"/>
    <p:sldId id="275" r:id="rId7"/>
    <p:sldId id="281" r:id="rId8"/>
    <p:sldId id="277" r:id="rId9"/>
    <p:sldId id="283" r:id="rId10"/>
    <p:sldId id="265" r:id="rId11"/>
    <p:sldId id="258" r:id="rId12"/>
    <p:sldId id="271" r:id="rId13"/>
    <p:sldId id="27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62"/>
    <a:srgbClr val="161C9A"/>
    <a:srgbClr val="FFFFCC"/>
    <a:srgbClr val="F7E1F4"/>
    <a:srgbClr val="52DC52"/>
    <a:srgbClr val="FFCCFF"/>
    <a:srgbClr val="FFFFFF"/>
    <a:srgbClr val="F5FACA"/>
    <a:srgbClr val="DCE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25" d="100"/>
          <a:sy n="125" d="100"/>
        </p:scale>
        <p:origin x="151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D9673-479B-1552-D105-90F99C46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F82479-CF50-3634-617A-EC327198C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8A954-2B4C-46BC-1E48-DF7C587C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215AD-A901-8075-7790-891B6AC3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32740-B18E-49DE-9581-A0665E28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118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1AFE0-7E5F-A722-24B4-6884B46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30BCB8-2564-E277-A116-98CC34C59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25D0E1-5DD4-4DC3-3D45-C1ECF5A0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C18FC-7E22-9F45-4461-859C82DA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73B2A-8273-1081-5189-891B88D1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3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8C019-37F3-D07B-D4BA-CF5E551A6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8B684B-2BE7-EA62-29B0-13B5C1E8E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6D5AA-6376-C575-9105-7365EF023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7561B-79CE-B7F9-B2B6-1BA17844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27714-C480-57C8-1896-C2B642DB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60A7E-973E-2D8D-805D-834F0C1F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06D07-2696-DF70-A17B-E16B06D19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AAD82-B79E-4A18-7AA4-1F199ABB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439DB-7864-0BB5-701F-948B1B04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E809-8217-47C6-605F-DEB06BD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6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466A8-D1B3-5DFA-0944-92CB14BB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B54336-765F-DF7D-CD10-0E67502CA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16A4B-018C-CBD7-BB59-5353589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ECD6D-5F34-89E0-A191-ABDF693C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1ABBD-10AB-3EE5-BB6C-9F173F6B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4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44FF3-3D5F-6B7C-CC2D-959C794B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02B3D-E117-2D53-9F10-2A8BE83B5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C33C0-4950-F4AE-A19F-D8986B72E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819379-23DC-4C0F-DD7B-F2D49FF4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DDF4-809C-5216-644D-6DDF3368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D9CD9-E058-86A4-D392-2F33DC4E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08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FD378-73E8-FE95-5F6C-45F32CC3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0D320A-CA36-56B2-87E4-3B1813D6A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C0922B-675B-4101-94E5-2834178C0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ADF65D-1F5D-8824-75A3-699919BE5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BC826E-BE53-7698-5E3B-1AD9B6854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458491-FE40-4316-D484-9548D156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F89795-1C8A-2DD6-FDCE-954E714D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DAAD9D-AD89-14C7-2894-1116C43D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9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C11CF-C1D0-FDC2-3D32-7FA58CA7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20B636-3399-8385-24A8-1894AF2E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1539AA-EC41-85CC-7165-4F85D022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557B8B-2A4A-BD46-A6AA-A8324C52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00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E6DE1-B10B-EB7E-37CE-68EC0EF1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3993F8-F52D-F84E-F0D4-BCC8AC36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7554D-310F-8F95-E8EC-2803080F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7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B4BA8-2B72-9E0D-CF23-72634724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BF6EE-422F-324C-F621-0880928F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F12A1-6459-276D-E822-D78B63F4C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C52629-3C1C-2E75-1D45-801B1197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2FE63-BE88-5E9D-0ABA-8E28B1AD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FDC31-396C-2C0C-9882-57C0D89B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7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3D4FF-60EA-0CA6-9357-795857CD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1BA33-1C2A-4029-9538-E90A87A89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DCE1D1-0CD0-32A1-96C4-34C228B61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09CB2B-F18A-BA6C-8938-A02B333D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131A18-2FB6-8931-40F2-8E8C95C33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A38F40-C9E9-70D3-7FC5-64501E2C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5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11A83D-A221-931F-3B89-74E6F16CE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89CE3E-171B-13B1-E647-D43B2B1F8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706CCA-988B-CE1D-5CF6-1B8969B7E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9BF7CD-F202-40E0-B465-5FE300D085A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5C51A-292A-606A-E1EF-C932E4817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339FB-9648-086C-376F-D9547D871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85B0B-D380-48AD-9746-0EDAD4E8E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84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/>
        </p:nvSpPr>
        <p:spPr>
          <a:xfrm>
            <a:off x="8163649" y="4899420"/>
            <a:ext cx="3614058" cy="877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>
                <a:solidFill>
                  <a:srgbClr val="002C62"/>
                </a:solidFill>
              </a:rPr>
              <a:t>홍익대학교 컴퓨터공학과</a:t>
            </a:r>
            <a:endParaRPr lang="en-US" altLang="ko-KR" sz="2000" b="1" dirty="0">
              <a:solidFill>
                <a:srgbClr val="002C62"/>
              </a:solidFill>
            </a:endParaRPr>
          </a:p>
          <a:p>
            <a:pPr algn="l"/>
            <a:r>
              <a:rPr lang="en-US" altLang="ko-KR" sz="2000" b="1">
                <a:solidFill>
                  <a:srgbClr val="002C62"/>
                </a:solidFill>
              </a:rPr>
              <a:t>C3110703 </a:t>
            </a:r>
            <a:r>
              <a:rPr lang="ko-KR" altLang="en-US" sz="2000" b="1">
                <a:solidFill>
                  <a:srgbClr val="002C62"/>
                </a:solidFill>
              </a:rPr>
              <a:t>김지윤</a:t>
            </a:r>
            <a:endParaRPr lang="ko-KR" altLang="en-US" sz="2000" b="1" dirty="0">
              <a:solidFill>
                <a:srgbClr val="002C6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13F9BE-5F3C-4D5A-BFBB-DE9EB00A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1" y="243376"/>
            <a:ext cx="1081853" cy="10892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8026492" y="4899420"/>
            <a:ext cx="45719" cy="716766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C45586EF-81E0-4B12-8A46-641BCC367D02}"/>
              </a:ext>
            </a:extLst>
          </p:cNvPr>
          <p:cNvSpPr txBox="1">
            <a:spLocks/>
          </p:cNvSpPr>
          <p:nvPr/>
        </p:nvSpPr>
        <p:spPr>
          <a:xfrm>
            <a:off x="10362112" y="1982136"/>
            <a:ext cx="3659776" cy="40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002C62"/>
                </a:solidFill>
              </a:rPr>
              <a:t>2024</a:t>
            </a:r>
            <a:r>
              <a:rPr lang="ko-KR" altLang="en-US" sz="1600" b="1" dirty="0">
                <a:solidFill>
                  <a:srgbClr val="002C62"/>
                </a:solidFill>
              </a:rPr>
              <a:t>년 </a:t>
            </a:r>
            <a:r>
              <a:rPr lang="en-US" altLang="ko-KR" sz="1600" b="1" dirty="0">
                <a:solidFill>
                  <a:srgbClr val="002C62"/>
                </a:solidFill>
              </a:rPr>
              <a:t>3</a:t>
            </a:r>
            <a:r>
              <a:rPr lang="ko-KR" altLang="en-US" sz="1600" b="1" dirty="0">
                <a:solidFill>
                  <a:srgbClr val="002C62"/>
                </a:solidFill>
              </a:rPr>
              <a:t>월 </a:t>
            </a:r>
            <a:r>
              <a:rPr lang="en-US" altLang="ko-KR" sz="1600" b="1" dirty="0">
                <a:solidFill>
                  <a:srgbClr val="002C62"/>
                </a:solidFill>
              </a:rPr>
              <a:t>18</a:t>
            </a:r>
            <a:r>
              <a:rPr lang="ko-KR" altLang="en-US" sz="1600" b="1" dirty="0">
                <a:solidFill>
                  <a:srgbClr val="002C62"/>
                </a:solidFill>
              </a:rPr>
              <a:t>일</a:t>
            </a:r>
            <a:endParaRPr lang="en-US" altLang="ko-KR" sz="1600" b="1" dirty="0">
              <a:solidFill>
                <a:srgbClr val="002C6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0" y="2409371"/>
            <a:ext cx="12192000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/>
        </p:nvSpPr>
        <p:spPr>
          <a:xfrm>
            <a:off x="2534196" y="2653987"/>
            <a:ext cx="9144000" cy="1604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44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1FE756-8716-A14A-1745-D7D50E1E1F21}"/>
              </a:ext>
            </a:extLst>
          </p:cNvPr>
          <p:cNvSpPr>
            <a:spLocks noGrp="1"/>
          </p:cNvSpPr>
          <p:nvPr/>
        </p:nvSpPr>
        <p:spPr>
          <a:xfrm>
            <a:off x="1524000" y="2653987"/>
            <a:ext cx="9144000" cy="10606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</a:rPr>
              <a:t>YOLOv5</a:t>
            </a:r>
          </a:p>
        </p:txBody>
      </p:sp>
    </p:spTree>
    <p:extLst>
      <p:ext uri="{BB962C8B-B14F-4D97-AF65-F5344CB8AC3E}">
        <p14:creationId xmlns:p14="http://schemas.microsoft.com/office/powerpoint/2010/main" val="366106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72D10-458C-9D09-1AAD-3CF54120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YOLOv5 Architecture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C679F-3D5E-20F5-E83A-D2382CDD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YOLOv5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96F02-071B-BAEE-8477-38152FE5D8B7}"/>
              </a:ext>
            </a:extLst>
          </p:cNvPr>
          <p:cNvSpPr/>
          <p:nvPr/>
        </p:nvSpPr>
        <p:spPr>
          <a:xfrm>
            <a:off x="10873111" y="4691168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CBS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884D4E-F6F8-FE90-02EC-8865A2271C2C}"/>
              </a:ext>
            </a:extLst>
          </p:cNvPr>
          <p:cNvSpPr/>
          <p:nvPr/>
        </p:nvSpPr>
        <p:spPr>
          <a:xfrm>
            <a:off x="10873111" y="3255271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CBS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366818-C423-D38D-EE96-628B91DF9237}"/>
              </a:ext>
            </a:extLst>
          </p:cNvPr>
          <p:cNvSpPr/>
          <p:nvPr/>
        </p:nvSpPr>
        <p:spPr>
          <a:xfrm>
            <a:off x="1324457" y="3142890"/>
            <a:ext cx="729955" cy="4983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CBS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F7B502-B2D6-5DF8-85E4-28FDE2D9B975}"/>
              </a:ext>
            </a:extLst>
          </p:cNvPr>
          <p:cNvSpPr/>
          <p:nvPr/>
        </p:nvSpPr>
        <p:spPr>
          <a:xfrm>
            <a:off x="2520432" y="2726490"/>
            <a:ext cx="762062" cy="308937"/>
          </a:xfrm>
          <a:prstGeom prst="rect">
            <a:avLst/>
          </a:prstGeom>
          <a:solidFill>
            <a:srgbClr val="DCEA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ysClr val="windowText" lastClr="000000"/>
                </a:solidFill>
              </a:rPr>
              <a:t>Conv2d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2A2799-E6B5-137C-BDBC-11CA510A0AE4}"/>
              </a:ext>
            </a:extLst>
          </p:cNvPr>
          <p:cNvSpPr/>
          <p:nvPr/>
        </p:nvSpPr>
        <p:spPr>
          <a:xfrm>
            <a:off x="2520432" y="3262359"/>
            <a:ext cx="762062" cy="308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ysClr val="windowText" lastClr="000000"/>
                </a:solidFill>
              </a:rPr>
              <a:t>BatchNorm2d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B224BD-C160-D8CB-8796-B7C986D62D87}"/>
              </a:ext>
            </a:extLst>
          </p:cNvPr>
          <p:cNvSpPr/>
          <p:nvPr/>
        </p:nvSpPr>
        <p:spPr>
          <a:xfrm>
            <a:off x="2520432" y="3744765"/>
            <a:ext cx="762062" cy="3089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ysClr val="windowText" lastClr="000000"/>
                </a:solidFill>
              </a:rPr>
              <a:t>SiLU</a:t>
            </a:r>
            <a:r>
              <a:rPr lang="en-US" altLang="ko-KR" sz="500" dirty="0">
                <a:solidFill>
                  <a:sysClr val="windowText" lastClr="000000"/>
                </a:solidFill>
              </a:rPr>
              <a:t>(Activation)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CD5248-D2A7-6182-0217-8B8039800B2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901463" y="3035427"/>
            <a:ext cx="0" cy="226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FFC18C-A65A-ED4C-A0FF-42F8A0309B95}"/>
              </a:ext>
            </a:extLst>
          </p:cNvPr>
          <p:cNvCxnSpPr>
            <a:cxnSpLocks/>
          </p:cNvCxnSpPr>
          <p:nvPr/>
        </p:nvCxnSpPr>
        <p:spPr>
          <a:xfrm>
            <a:off x="2901462" y="3571296"/>
            <a:ext cx="0" cy="173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408867-5108-F3FD-8C27-5E44DD2D9C4E}"/>
              </a:ext>
            </a:extLst>
          </p:cNvPr>
          <p:cNvSpPr txBox="1"/>
          <p:nvPr/>
        </p:nvSpPr>
        <p:spPr>
          <a:xfrm>
            <a:off x="2126431" y="3192658"/>
            <a:ext cx="60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D0527B6-838E-3E6A-73CE-82C90FFAC362}"/>
              </a:ext>
            </a:extLst>
          </p:cNvPr>
          <p:cNvSpPr/>
          <p:nvPr/>
        </p:nvSpPr>
        <p:spPr>
          <a:xfrm>
            <a:off x="1241772" y="2639087"/>
            <a:ext cx="2191479" cy="156148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135663-9437-B2C6-F545-A87F4EE85BD3}"/>
              </a:ext>
            </a:extLst>
          </p:cNvPr>
          <p:cNvSpPr/>
          <p:nvPr/>
        </p:nvSpPr>
        <p:spPr>
          <a:xfrm>
            <a:off x="4627846" y="2768249"/>
            <a:ext cx="417423" cy="308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CBS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6DC809-9E28-840F-22C2-35F45944E3DD}"/>
              </a:ext>
            </a:extLst>
          </p:cNvPr>
          <p:cNvSpPr/>
          <p:nvPr/>
        </p:nvSpPr>
        <p:spPr>
          <a:xfrm>
            <a:off x="5649901" y="2780912"/>
            <a:ext cx="417423" cy="308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CBS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4EFAA2-96FB-3787-5670-55E51B3660C4}"/>
              </a:ext>
            </a:extLst>
          </p:cNvPr>
          <p:cNvSpPr/>
          <p:nvPr/>
        </p:nvSpPr>
        <p:spPr>
          <a:xfrm>
            <a:off x="5639791" y="4200569"/>
            <a:ext cx="417423" cy="308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CBS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ADA148-8A03-3DE2-5D8F-1959E0DF3AAA}"/>
              </a:ext>
            </a:extLst>
          </p:cNvPr>
          <p:cNvSpPr/>
          <p:nvPr/>
        </p:nvSpPr>
        <p:spPr>
          <a:xfrm>
            <a:off x="3961136" y="3154012"/>
            <a:ext cx="475510" cy="3089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8917DA-5647-656B-8AF7-67470C0839AD}"/>
              </a:ext>
            </a:extLst>
          </p:cNvPr>
          <p:cNvSpPr/>
          <p:nvPr/>
        </p:nvSpPr>
        <p:spPr>
          <a:xfrm>
            <a:off x="5517127" y="3314219"/>
            <a:ext cx="776530" cy="21786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Bottleneck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0CADA0F-81F8-2E8A-269F-42951DF1D407}"/>
              </a:ext>
            </a:extLst>
          </p:cNvPr>
          <p:cNvCxnSpPr>
            <a:cxnSpLocks/>
          </p:cNvCxnSpPr>
          <p:nvPr/>
        </p:nvCxnSpPr>
        <p:spPr>
          <a:xfrm>
            <a:off x="5858612" y="2374900"/>
            <a:ext cx="0" cy="406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9D5D524-00F2-64EF-34A5-CF510E3B8044}"/>
              </a:ext>
            </a:extLst>
          </p:cNvPr>
          <p:cNvSpPr/>
          <p:nvPr/>
        </p:nvSpPr>
        <p:spPr>
          <a:xfrm>
            <a:off x="3849364" y="2323936"/>
            <a:ext cx="2852735" cy="230521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11D189-56F2-3B0A-01E4-CD45AE4D5642}"/>
              </a:ext>
            </a:extLst>
          </p:cNvPr>
          <p:cNvSpPr txBox="1"/>
          <p:nvPr/>
        </p:nvSpPr>
        <p:spPr>
          <a:xfrm>
            <a:off x="4381179" y="3103174"/>
            <a:ext cx="60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241D5-A80F-40D5-2771-80CA9D963797}"/>
              </a:ext>
            </a:extLst>
          </p:cNvPr>
          <p:cNvSpPr txBox="1"/>
          <p:nvPr/>
        </p:nvSpPr>
        <p:spPr>
          <a:xfrm>
            <a:off x="3984639" y="4717208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C3 = CSP(Cross Stage Partial) Bottleneck</a:t>
            </a:r>
          </a:p>
          <a:p>
            <a:r>
              <a:rPr lang="en-US" altLang="ko-KR" sz="1100" dirty="0"/>
              <a:t>with 3 convolutions</a:t>
            </a:r>
          </a:p>
          <a:p>
            <a:r>
              <a:rPr lang="en-US" altLang="ko-KR" sz="1100" dirty="0"/>
              <a:t>C3</a:t>
            </a:r>
            <a:r>
              <a:rPr lang="ko-KR" altLang="en-US" sz="1100" dirty="0"/>
              <a:t>의 경우</a:t>
            </a:r>
            <a:r>
              <a:rPr lang="en-US" altLang="ko-KR" sz="1100" dirty="0"/>
              <a:t>, </a:t>
            </a:r>
            <a:r>
              <a:rPr lang="ko-KR" altLang="en-US" sz="1100" dirty="0"/>
              <a:t>입력 차원과 출력 차원이 동일함</a:t>
            </a:r>
            <a:endParaRPr lang="en-US" altLang="ko-KR" sz="1100" dirty="0"/>
          </a:p>
          <a:p>
            <a:r>
              <a:rPr lang="ko-KR" altLang="en-US" sz="1100" dirty="0"/>
              <a:t>채널 수는 변경될 수 있음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114351-28EC-DC46-ECF0-7BF2E9F71474}"/>
              </a:ext>
            </a:extLst>
          </p:cNvPr>
          <p:cNvSpPr/>
          <p:nvPr/>
        </p:nvSpPr>
        <p:spPr>
          <a:xfrm>
            <a:off x="8186791" y="3257995"/>
            <a:ext cx="732367" cy="55440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MaxPool2d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C9E286-35E2-2CFB-2259-AE36FC75EFF8}"/>
              </a:ext>
            </a:extLst>
          </p:cNvPr>
          <p:cNvSpPr/>
          <p:nvPr/>
        </p:nvSpPr>
        <p:spPr>
          <a:xfrm>
            <a:off x="9058196" y="3257995"/>
            <a:ext cx="732367" cy="55440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MaxPool2d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B41E563-DD77-6F09-D3FA-CA6CA665E900}"/>
              </a:ext>
            </a:extLst>
          </p:cNvPr>
          <p:cNvSpPr/>
          <p:nvPr/>
        </p:nvSpPr>
        <p:spPr>
          <a:xfrm>
            <a:off x="9910685" y="3255271"/>
            <a:ext cx="732367" cy="55440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MaxPool2d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7A910F5-DA13-E2F0-1AE5-69B1BF96D382}"/>
              </a:ext>
            </a:extLst>
          </p:cNvPr>
          <p:cNvSpPr/>
          <p:nvPr/>
        </p:nvSpPr>
        <p:spPr>
          <a:xfrm>
            <a:off x="7032639" y="2411081"/>
            <a:ext cx="4858485" cy="306257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0564DE-EDCF-50A9-0E93-C0B1562B4259}"/>
              </a:ext>
            </a:extLst>
          </p:cNvPr>
          <p:cNvSpPr txBox="1"/>
          <p:nvPr/>
        </p:nvSpPr>
        <p:spPr>
          <a:xfrm>
            <a:off x="7404874" y="5702077"/>
            <a:ext cx="4066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SPPF(Spatial Pyramid Pooling-Fast)</a:t>
            </a:r>
          </a:p>
          <a:p>
            <a:r>
              <a:rPr lang="ko-KR" altLang="en-US" sz="1200" dirty="0"/>
              <a:t>이전 맥스 </a:t>
            </a:r>
            <a:r>
              <a:rPr lang="ko-KR" altLang="en-US" sz="1200" dirty="0" err="1"/>
              <a:t>풀링</a:t>
            </a:r>
            <a:r>
              <a:rPr lang="ko-KR" altLang="en-US" sz="1200" dirty="0"/>
              <a:t> 레이어의 출력을 다시 맥스 </a:t>
            </a:r>
            <a:r>
              <a:rPr lang="ko-KR" altLang="en-US" sz="1200" dirty="0" err="1"/>
              <a:t>풀링함으로써</a:t>
            </a:r>
            <a:r>
              <a:rPr lang="ko-KR" altLang="en-US" sz="1200" dirty="0"/>
              <a:t> 여러 스케일의 특징을 효율적으로 추출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8B4FC69-4A34-E457-ECCD-A79240BEBCFD}"/>
              </a:ext>
            </a:extLst>
          </p:cNvPr>
          <p:cNvCxnSpPr>
            <a:cxnSpLocks/>
            <a:stCxn id="6" idx="1"/>
            <a:endCxn id="30" idx="3"/>
          </p:cNvCxnSpPr>
          <p:nvPr/>
        </p:nvCxnSpPr>
        <p:spPr>
          <a:xfrm flipH="1">
            <a:off x="10643052" y="3532087"/>
            <a:ext cx="230059" cy="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F5A618C-F27C-CBDA-73F3-A2AFB6102261}"/>
              </a:ext>
            </a:extLst>
          </p:cNvPr>
          <p:cNvCxnSpPr>
            <a:cxnSpLocks/>
          </p:cNvCxnSpPr>
          <p:nvPr/>
        </p:nvCxnSpPr>
        <p:spPr>
          <a:xfrm flipH="1">
            <a:off x="9761778" y="3552900"/>
            <a:ext cx="230059" cy="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B001B3-E48C-0D71-C9D6-A32327C02AC2}"/>
              </a:ext>
            </a:extLst>
          </p:cNvPr>
          <p:cNvCxnSpPr>
            <a:cxnSpLocks/>
          </p:cNvCxnSpPr>
          <p:nvPr/>
        </p:nvCxnSpPr>
        <p:spPr>
          <a:xfrm flipH="1">
            <a:off x="8844585" y="3554311"/>
            <a:ext cx="230059" cy="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23C34D-72E2-543D-1B14-72C7580CCCD0}"/>
              </a:ext>
            </a:extLst>
          </p:cNvPr>
          <p:cNvSpPr/>
          <p:nvPr/>
        </p:nvSpPr>
        <p:spPr>
          <a:xfrm>
            <a:off x="10933657" y="4085045"/>
            <a:ext cx="675798" cy="47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ysClr val="windowText" lastClr="000000"/>
                </a:solidFill>
              </a:rPr>
              <a:t>Concat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A00313C-EC3F-53CA-5F50-15CC11C59DC5}"/>
              </a:ext>
            </a:extLst>
          </p:cNvPr>
          <p:cNvCxnSpPr>
            <a:cxnSpLocks/>
            <a:stCxn id="6" idx="2"/>
            <a:endCxn id="39" idx="0"/>
          </p:cNvCxnSpPr>
          <p:nvPr/>
        </p:nvCxnSpPr>
        <p:spPr>
          <a:xfrm>
            <a:off x="11270917" y="3808903"/>
            <a:ext cx="639" cy="276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C0AD35-B12A-D40D-9BD6-9A4B8F4C856A}"/>
              </a:ext>
            </a:extLst>
          </p:cNvPr>
          <p:cNvCxnSpPr>
            <a:cxnSpLocks/>
          </p:cNvCxnSpPr>
          <p:nvPr/>
        </p:nvCxnSpPr>
        <p:spPr>
          <a:xfrm>
            <a:off x="11270917" y="4545503"/>
            <a:ext cx="639" cy="155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4EDC318-3E49-5B73-AEA4-4EAF4C5188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49708" y="3747417"/>
            <a:ext cx="511110" cy="6567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7C6156D-64F3-2F0F-9639-767AE05C63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24825" y="3322534"/>
            <a:ext cx="508386" cy="15092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C04DA04-2E7E-AA14-2F68-7D0EB11D97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80737" y="2873518"/>
            <a:ext cx="523072" cy="23881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4C91C433-C44B-026E-BEC6-A2E187C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15" y="4607087"/>
            <a:ext cx="2956950" cy="102183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39964C0-5DE2-9AF4-BCE7-96CCF89CAA3A}"/>
              </a:ext>
            </a:extLst>
          </p:cNvPr>
          <p:cNvSpPr txBox="1"/>
          <p:nvPr/>
        </p:nvSpPr>
        <p:spPr>
          <a:xfrm>
            <a:off x="839066" y="568210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활성화 함수 </a:t>
            </a:r>
            <a:r>
              <a:rPr lang="en-US" altLang="ko-KR" sz="1100" dirty="0" err="1"/>
              <a:t>SiLU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ReLU</a:t>
            </a:r>
            <a:r>
              <a:rPr lang="en-US" altLang="ko-KR" sz="1100" dirty="0"/>
              <a:t> </a:t>
            </a:r>
            <a:r>
              <a:rPr lang="ko-KR" altLang="en-US" sz="1100" dirty="0"/>
              <a:t>비교</a:t>
            </a:r>
          </a:p>
        </p:txBody>
      </p:sp>
      <p:pic>
        <p:nvPicPr>
          <p:cNvPr id="13314" name="Picture 2" descr="Max Pooling Explained | Papers With Code">
            <a:extLst>
              <a:ext uri="{FF2B5EF4-FFF2-40B4-BE49-F238E27FC236}">
                <a16:creationId xmlns:a16="http://schemas.microsoft.com/office/drawing/2014/main" id="{42D22460-F1EE-9C7C-1E31-CA258116C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90" y="288195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393F589-3715-0CA7-018F-AD67243B157D}"/>
              </a:ext>
            </a:extLst>
          </p:cNvPr>
          <p:cNvSpPr txBox="1"/>
          <p:nvPr/>
        </p:nvSpPr>
        <p:spPr>
          <a:xfrm>
            <a:off x="7491922" y="1469108"/>
            <a:ext cx="4066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MaxPooling</a:t>
            </a:r>
            <a:endParaRPr lang="en-US" altLang="ko-KR" sz="1200" dirty="0"/>
          </a:p>
          <a:p>
            <a:r>
              <a:rPr lang="en-US" altLang="ko-KR" sz="1200" dirty="0"/>
              <a:t>Max </a:t>
            </a:r>
            <a:r>
              <a:rPr lang="ko-KR" altLang="en-US" sz="1200" dirty="0"/>
              <a:t>값을 </a:t>
            </a:r>
            <a:r>
              <a:rPr lang="ko-KR" altLang="en-US" sz="1200" dirty="0" err="1"/>
              <a:t>선택함으로서</a:t>
            </a:r>
            <a:r>
              <a:rPr lang="ko-KR" altLang="en-US" sz="1200" dirty="0"/>
              <a:t> 주요 특징을 강조함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9B9846-7C40-A36D-31EF-EFC9ACF70B7A}"/>
              </a:ext>
            </a:extLst>
          </p:cNvPr>
          <p:cNvSpPr/>
          <p:nvPr/>
        </p:nvSpPr>
        <p:spPr>
          <a:xfrm>
            <a:off x="10873111" y="2582496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CBS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ED9D305-AE70-011D-C085-A0BC56E9FD55}"/>
              </a:ext>
            </a:extLst>
          </p:cNvPr>
          <p:cNvCxnSpPr>
            <a:cxnSpLocks/>
          </p:cNvCxnSpPr>
          <p:nvPr/>
        </p:nvCxnSpPr>
        <p:spPr>
          <a:xfrm>
            <a:off x="11270278" y="3019425"/>
            <a:ext cx="639" cy="276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A354302-F507-181A-868A-8B477CBD325F}"/>
              </a:ext>
            </a:extLst>
          </p:cNvPr>
          <p:cNvSpPr txBox="1"/>
          <p:nvPr/>
        </p:nvSpPr>
        <p:spPr>
          <a:xfrm>
            <a:off x="7870815" y="3751809"/>
            <a:ext cx="60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048" name="직사각형 2047">
            <a:extLst>
              <a:ext uri="{FF2B5EF4-FFF2-40B4-BE49-F238E27FC236}">
                <a16:creationId xmlns:a16="http://schemas.microsoft.com/office/drawing/2014/main" id="{B4E0D5B7-873C-0EE9-9F87-BEFE1C14EDAC}"/>
              </a:ext>
            </a:extLst>
          </p:cNvPr>
          <p:cNvSpPr/>
          <p:nvPr/>
        </p:nvSpPr>
        <p:spPr>
          <a:xfrm>
            <a:off x="7110973" y="3769752"/>
            <a:ext cx="719357" cy="3334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SPPF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061" name="연결선: 꺾임 2060">
            <a:extLst>
              <a:ext uri="{FF2B5EF4-FFF2-40B4-BE49-F238E27FC236}">
                <a16:creationId xmlns:a16="http://schemas.microsoft.com/office/drawing/2014/main" id="{BE1E1759-EC90-8B46-AC13-8BEC86A940D5}"/>
              </a:ext>
            </a:extLst>
          </p:cNvPr>
          <p:cNvCxnSpPr>
            <a:cxnSpLocks/>
            <a:endCxn id="15" idx="0"/>
          </p:cNvCxnSpPr>
          <p:nvPr/>
        </p:nvCxnSpPr>
        <p:spPr>
          <a:xfrm rot="10800000" flipV="1">
            <a:off x="4836558" y="2556553"/>
            <a:ext cx="1022054" cy="21169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3" name="TextBox 2062">
            <a:extLst>
              <a:ext uri="{FF2B5EF4-FFF2-40B4-BE49-F238E27FC236}">
                <a16:creationId xmlns:a16="http://schemas.microsoft.com/office/drawing/2014/main" id="{3F078497-D78C-C84D-E733-29109E823C91}"/>
              </a:ext>
            </a:extLst>
          </p:cNvPr>
          <p:cNvSpPr txBox="1"/>
          <p:nvPr/>
        </p:nvSpPr>
        <p:spPr>
          <a:xfrm>
            <a:off x="6262221" y="3212065"/>
            <a:ext cx="67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x3</a:t>
            </a:r>
            <a:endParaRPr lang="ko-KR" altLang="en-US" dirty="0"/>
          </a:p>
        </p:txBody>
      </p:sp>
      <p:cxnSp>
        <p:nvCxnSpPr>
          <p:cNvPr id="2064" name="직선 화살표 연결선 2063">
            <a:extLst>
              <a:ext uri="{FF2B5EF4-FFF2-40B4-BE49-F238E27FC236}">
                <a16:creationId xmlns:a16="http://schemas.microsoft.com/office/drawing/2014/main" id="{B333B458-B038-0AD8-F38F-28A7D476BC44}"/>
              </a:ext>
            </a:extLst>
          </p:cNvPr>
          <p:cNvCxnSpPr>
            <a:cxnSpLocks/>
          </p:cNvCxnSpPr>
          <p:nvPr/>
        </p:nvCxnSpPr>
        <p:spPr>
          <a:xfrm>
            <a:off x="5856911" y="3089848"/>
            <a:ext cx="0" cy="244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화살표 연결선 2065">
            <a:extLst>
              <a:ext uri="{FF2B5EF4-FFF2-40B4-BE49-F238E27FC236}">
                <a16:creationId xmlns:a16="http://schemas.microsoft.com/office/drawing/2014/main" id="{950D876A-BAC5-9C01-78A7-FB6DD75579DF}"/>
              </a:ext>
            </a:extLst>
          </p:cNvPr>
          <p:cNvCxnSpPr>
            <a:cxnSpLocks/>
          </p:cNvCxnSpPr>
          <p:nvPr/>
        </p:nvCxnSpPr>
        <p:spPr>
          <a:xfrm>
            <a:off x="5856911" y="3535813"/>
            <a:ext cx="0" cy="244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연결선: 꺾임 2066">
            <a:extLst>
              <a:ext uri="{FF2B5EF4-FFF2-40B4-BE49-F238E27FC236}">
                <a16:creationId xmlns:a16="http://schemas.microsoft.com/office/drawing/2014/main" id="{AADAA6EE-86EB-9E26-1AA3-8E0D826D1006}"/>
              </a:ext>
            </a:extLst>
          </p:cNvPr>
          <p:cNvCxnSpPr>
            <a:cxnSpLocks/>
            <a:stCxn id="15" idx="2"/>
            <a:endCxn id="23" idx="1"/>
          </p:cNvCxnSpPr>
          <p:nvPr/>
        </p:nvCxnSpPr>
        <p:spPr>
          <a:xfrm rot="16200000" flipH="1">
            <a:off x="5003858" y="2909884"/>
            <a:ext cx="345968" cy="6805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0" name="직사각형 2069">
            <a:extLst>
              <a:ext uri="{FF2B5EF4-FFF2-40B4-BE49-F238E27FC236}">
                <a16:creationId xmlns:a16="http://schemas.microsoft.com/office/drawing/2014/main" id="{4F0069B6-42FA-DD1F-11C9-69B99DC52599}"/>
              </a:ext>
            </a:extLst>
          </p:cNvPr>
          <p:cNvSpPr/>
          <p:nvPr/>
        </p:nvSpPr>
        <p:spPr>
          <a:xfrm>
            <a:off x="5632873" y="3780247"/>
            <a:ext cx="448073" cy="217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ysClr val="windowText" lastClr="000000"/>
                </a:solidFill>
              </a:rPr>
              <a:t>Concat</a:t>
            </a:r>
            <a:endParaRPr lang="ko-KR" altLang="en-US" sz="600" dirty="0">
              <a:solidFill>
                <a:sysClr val="windowText" lastClr="000000"/>
              </a:solidFill>
            </a:endParaRPr>
          </a:p>
        </p:txBody>
      </p:sp>
      <p:cxnSp>
        <p:nvCxnSpPr>
          <p:cNvPr id="2071" name="직선 화살표 연결선 2070">
            <a:extLst>
              <a:ext uri="{FF2B5EF4-FFF2-40B4-BE49-F238E27FC236}">
                <a16:creationId xmlns:a16="http://schemas.microsoft.com/office/drawing/2014/main" id="{5B552521-A05E-16C5-7DD6-33645EF90B50}"/>
              </a:ext>
            </a:extLst>
          </p:cNvPr>
          <p:cNvCxnSpPr>
            <a:cxnSpLocks/>
          </p:cNvCxnSpPr>
          <p:nvPr/>
        </p:nvCxnSpPr>
        <p:spPr>
          <a:xfrm flipH="1">
            <a:off x="5848503" y="4005703"/>
            <a:ext cx="1" cy="187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0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AF83C-E626-CCF1-5420-A81D4E79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YOLOv5 Architecture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4DF1A-8B92-B019-E708-2E767E4F4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0054" cy="4351338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Backbone</a:t>
            </a:r>
            <a:r>
              <a:rPr lang="ko-KR" altLang="en-US" sz="1200" dirty="0"/>
              <a:t>을 </a:t>
            </a:r>
            <a:r>
              <a:rPr lang="en-US" altLang="ko-KR" sz="1200" dirty="0"/>
              <a:t>depth multiple</a:t>
            </a:r>
            <a:r>
              <a:rPr lang="ko-KR" altLang="en-US" sz="1200" dirty="0"/>
              <a:t>과 </a:t>
            </a:r>
            <a:r>
              <a:rPr lang="en-US" altLang="ko-KR" sz="1200" dirty="0"/>
              <a:t>width multiple</a:t>
            </a:r>
            <a:r>
              <a:rPr lang="ko-KR" altLang="en-US" sz="1200" dirty="0"/>
              <a:t>를 기준으로 하여 크기별로</a:t>
            </a:r>
            <a:r>
              <a:rPr lang="en-US" altLang="ko-KR" sz="1200" dirty="0"/>
              <a:t> </a:t>
            </a:r>
            <a:r>
              <a:rPr lang="ko-KR" altLang="en-US" sz="1200" dirty="0"/>
              <a:t>나눔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Depth multiple(Model Depth Multiple)</a:t>
            </a:r>
          </a:p>
          <a:p>
            <a:pPr marL="0" indent="0">
              <a:buNone/>
            </a:pPr>
            <a:r>
              <a:rPr lang="en-US" altLang="ko-KR" sz="1200" dirty="0"/>
              <a:t>Depth multiple</a:t>
            </a:r>
            <a:r>
              <a:rPr lang="ko-KR" altLang="en-US" sz="1200" dirty="0"/>
              <a:t>이 클수록 </a:t>
            </a:r>
            <a:r>
              <a:rPr lang="en-US" altLang="ko-KR" sz="1200" dirty="0"/>
              <a:t>C3 </a:t>
            </a:r>
            <a:r>
              <a:rPr lang="ko-KR" altLang="en-US" sz="1200" dirty="0"/>
              <a:t>모듈이</a:t>
            </a:r>
            <a:r>
              <a:rPr lang="en-US" altLang="ko-KR" sz="1200" dirty="0"/>
              <a:t> </a:t>
            </a:r>
            <a:r>
              <a:rPr lang="ko-KR" altLang="en-US" sz="1200" dirty="0"/>
              <a:t>반복되어 더 깊은 모델이 됨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r>
              <a:rPr lang="en-US" altLang="ko-KR" sz="1200" dirty="0"/>
              <a:t>Width multiple(Layer Width Multiple)</a:t>
            </a:r>
          </a:p>
          <a:p>
            <a:pPr marL="0" indent="0">
              <a:buNone/>
            </a:pPr>
            <a:r>
              <a:rPr lang="en-US" altLang="ko-KR" sz="1200" dirty="0"/>
              <a:t>Width multiple </a:t>
            </a:r>
            <a:r>
              <a:rPr lang="ko-KR" altLang="en-US" sz="1200" dirty="0"/>
              <a:t>값이 증가할 수록 해당 레이어의 </a:t>
            </a:r>
            <a:r>
              <a:rPr lang="en-US" altLang="ko-KR" sz="1200" dirty="0"/>
              <a:t>CBS</a:t>
            </a:r>
            <a:r>
              <a:rPr lang="ko-KR" altLang="en-US" sz="1200" dirty="0"/>
              <a:t> 수가 증가함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오른쪽 그래프를 보면 </a:t>
            </a:r>
            <a:r>
              <a:rPr lang="en-US" altLang="ko-KR" sz="1200" dirty="0"/>
              <a:t>YOLOv5x</a:t>
            </a:r>
            <a:r>
              <a:rPr lang="ko-KR" altLang="en-US" sz="1200" dirty="0"/>
              <a:t>가 가장 정확도가 높지만 속도가 느린 것을 알 수 있음</a:t>
            </a:r>
            <a:endParaRPr lang="en-US" altLang="ko-KR" sz="12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348E3D-5919-0248-AAD9-AC334D5B7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23"/>
          <a:stretch/>
        </p:blipFill>
        <p:spPr bwMode="auto">
          <a:xfrm>
            <a:off x="7156711" y="2461444"/>
            <a:ext cx="4630318" cy="10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0B51A19-8F06-CDCD-0051-0A20CFA8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64" y="3928297"/>
            <a:ext cx="4140624" cy="204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34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C5B032-7A1C-C677-50DB-5EE03C198E55}"/>
              </a:ext>
            </a:extLst>
          </p:cNvPr>
          <p:cNvSpPr/>
          <p:nvPr/>
        </p:nvSpPr>
        <p:spPr>
          <a:xfrm>
            <a:off x="1895496" y="382814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CBS(6x6)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46F59F-2396-40EF-E7EA-A9CCEDE90C69}"/>
              </a:ext>
            </a:extLst>
          </p:cNvPr>
          <p:cNvSpPr/>
          <p:nvPr/>
        </p:nvSpPr>
        <p:spPr>
          <a:xfrm>
            <a:off x="3843362" y="383999"/>
            <a:ext cx="795612" cy="55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B9486A-6704-1314-9A3A-73B097C669CF}"/>
              </a:ext>
            </a:extLst>
          </p:cNvPr>
          <p:cNvSpPr/>
          <p:nvPr/>
        </p:nvSpPr>
        <p:spPr>
          <a:xfrm>
            <a:off x="10311135" y="361070"/>
            <a:ext cx="1366843" cy="55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SPPF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B2AB04-9049-4C32-2A88-2D8DE0470083}"/>
              </a:ext>
            </a:extLst>
          </p:cNvPr>
          <p:cNvSpPr/>
          <p:nvPr/>
        </p:nvSpPr>
        <p:spPr>
          <a:xfrm>
            <a:off x="2971224" y="382813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CBS(3x3)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6AA6A7-0F6B-1171-7CB0-A7AF911093A3}"/>
              </a:ext>
            </a:extLst>
          </p:cNvPr>
          <p:cNvSpPr/>
          <p:nvPr/>
        </p:nvSpPr>
        <p:spPr>
          <a:xfrm>
            <a:off x="436653" y="343183"/>
            <a:ext cx="458904" cy="448549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AB6728-9DCD-2092-DB2E-B9807D3088D5}"/>
              </a:ext>
            </a:extLst>
          </p:cNvPr>
          <p:cNvSpPr/>
          <p:nvPr/>
        </p:nvSpPr>
        <p:spPr>
          <a:xfrm>
            <a:off x="589053" y="495583"/>
            <a:ext cx="458904" cy="4485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983F77-B201-EB8E-762C-5CA01DD789A1}"/>
              </a:ext>
            </a:extLst>
          </p:cNvPr>
          <p:cNvSpPr/>
          <p:nvPr/>
        </p:nvSpPr>
        <p:spPr>
          <a:xfrm>
            <a:off x="741453" y="647983"/>
            <a:ext cx="458904" cy="44854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3E2C2-EF27-4F03-9D34-C95DA30D52EB}"/>
              </a:ext>
            </a:extLst>
          </p:cNvPr>
          <p:cNvSpPr txBox="1"/>
          <p:nvPr/>
        </p:nvSpPr>
        <p:spPr>
          <a:xfrm>
            <a:off x="486792" y="1232548"/>
            <a:ext cx="943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Input Images</a:t>
            </a:r>
            <a:endParaRPr lang="ko-KR" altLang="en-US" sz="9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D9EC532-2BA8-667D-6A53-BD91AFA46EBD}"/>
              </a:ext>
            </a:extLst>
          </p:cNvPr>
          <p:cNvSpPr/>
          <p:nvPr/>
        </p:nvSpPr>
        <p:spPr>
          <a:xfrm>
            <a:off x="368596" y="201380"/>
            <a:ext cx="943480" cy="139583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18D28BE-EC27-C3EA-769E-98D3E133AEC3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 flipV="1">
            <a:off x="1312076" y="659630"/>
            <a:ext cx="583420" cy="239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65D68C9-505E-3A65-3136-13833F306BCF}"/>
              </a:ext>
            </a:extLst>
          </p:cNvPr>
          <p:cNvSpPr/>
          <p:nvPr/>
        </p:nvSpPr>
        <p:spPr>
          <a:xfrm>
            <a:off x="2917690" y="332092"/>
            <a:ext cx="1759917" cy="650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69537-0ED0-3423-705D-2C7EA5A28397}"/>
              </a:ext>
            </a:extLst>
          </p:cNvPr>
          <p:cNvSpPr txBox="1"/>
          <p:nvPr/>
        </p:nvSpPr>
        <p:spPr>
          <a:xfrm>
            <a:off x="2059580" y="940477"/>
            <a:ext cx="66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P1/2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265F6F-9B85-0662-79CA-A2D4F195BE0D}"/>
              </a:ext>
            </a:extLst>
          </p:cNvPr>
          <p:cNvSpPr txBox="1"/>
          <p:nvPr/>
        </p:nvSpPr>
        <p:spPr>
          <a:xfrm>
            <a:off x="3024685" y="951835"/>
            <a:ext cx="66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P2/4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7E64A5-12F8-9E8E-663D-E13B37B631A2}"/>
              </a:ext>
            </a:extLst>
          </p:cNvPr>
          <p:cNvSpPr txBox="1"/>
          <p:nvPr/>
        </p:nvSpPr>
        <p:spPr>
          <a:xfrm>
            <a:off x="4911331" y="946187"/>
            <a:ext cx="66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P3/8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9D2B77-F0EE-4C9E-EF30-BD2C74AF4914}"/>
              </a:ext>
            </a:extLst>
          </p:cNvPr>
          <p:cNvSpPr txBox="1"/>
          <p:nvPr/>
        </p:nvSpPr>
        <p:spPr>
          <a:xfrm>
            <a:off x="6658283" y="951835"/>
            <a:ext cx="90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P4/16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B7C395-FA8D-9BC1-1AE9-BC16306176C4}"/>
              </a:ext>
            </a:extLst>
          </p:cNvPr>
          <p:cNvSpPr txBox="1"/>
          <p:nvPr/>
        </p:nvSpPr>
        <p:spPr>
          <a:xfrm>
            <a:off x="8524505" y="933579"/>
            <a:ext cx="9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P5/32</a:t>
            </a:r>
            <a:endParaRPr lang="ko-KR" altLang="en-US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DB8E76A-1546-E258-2910-5423A4D3E653}"/>
              </a:ext>
            </a:extLst>
          </p:cNvPr>
          <p:cNvSpPr/>
          <p:nvPr/>
        </p:nvSpPr>
        <p:spPr>
          <a:xfrm>
            <a:off x="5709446" y="376273"/>
            <a:ext cx="795612" cy="55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2C096F-D6B3-AEC8-0011-8874A47D6927}"/>
              </a:ext>
            </a:extLst>
          </p:cNvPr>
          <p:cNvSpPr/>
          <p:nvPr/>
        </p:nvSpPr>
        <p:spPr>
          <a:xfrm>
            <a:off x="4837308" y="375087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CBS(3x3)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307DE88-5551-51A6-82B9-E632B1EF4912}"/>
              </a:ext>
            </a:extLst>
          </p:cNvPr>
          <p:cNvSpPr/>
          <p:nvPr/>
        </p:nvSpPr>
        <p:spPr>
          <a:xfrm>
            <a:off x="4783774" y="324366"/>
            <a:ext cx="1759917" cy="650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23BE10CC-656D-31BA-DE26-0576893493A7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2691108" y="659629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D03515D-2DA7-5612-8073-11CC90B4F7F6}"/>
              </a:ext>
            </a:extLst>
          </p:cNvPr>
          <p:cNvCxnSpPr/>
          <p:nvPr/>
        </p:nvCxnSpPr>
        <p:spPr>
          <a:xfrm flipV="1">
            <a:off x="3684198" y="659881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8AD990B-9CAB-49D8-B9FD-8FFF7087225F}"/>
              </a:ext>
            </a:extLst>
          </p:cNvPr>
          <p:cNvCxnSpPr/>
          <p:nvPr/>
        </p:nvCxnSpPr>
        <p:spPr>
          <a:xfrm flipV="1">
            <a:off x="4626421" y="649665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AD4AB38-8771-FCB1-0A98-9CA03B94858C}"/>
              </a:ext>
            </a:extLst>
          </p:cNvPr>
          <p:cNvCxnSpPr/>
          <p:nvPr/>
        </p:nvCxnSpPr>
        <p:spPr>
          <a:xfrm flipV="1">
            <a:off x="5569388" y="648271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DF61446-B890-E9E8-E4CA-27FE5D528E7F}"/>
              </a:ext>
            </a:extLst>
          </p:cNvPr>
          <p:cNvSpPr/>
          <p:nvPr/>
        </p:nvSpPr>
        <p:spPr>
          <a:xfrm>
            <a:off x="7560657" y="382675"/>
            <a:ext cx="795612" cy="55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7CC1507-426F-44DB-312A-24FB24E012FD}"/>
              </a:ext>
            </a:extLst>
          </p:cNvPr>
          <p:cNvSpPr/>
          <p:nvPr/>
        </p:nvSpPr>
        <p:spPr>
          <a:xfrm>
            <a:off x="6688519" y="381489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CBS(3x3)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30F11CD-6A8A-0077-2901-016232C154B0}"/>
              </a:ext>
            </a:extLst>
          </p:cNvPr>
          <p:cNvSpPr/>
          <p:nvPr/>
        </p:nvSpPr>
        <p:spPr>
          <a:xfrm>
            <a:off x="6634985" y="330768"/>
            <a:ext cx="1759917" cy="650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C046F7D-67AA-8D10-1E69-A379BE6ED9E2}"/>
              </a:ext>
            </a:extLst>
          </p:cNvPr>
          <p:cNvCxnSpPr/>
          <p:nvPr/>
        </p:nvCxnSpPr>
        <p:spPr>
          <a:xfrm flipV="1">
            <a:off x="6477632" y="656067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82FB937-3C4B-A780-F86B-86C0867E950B}"/>
              </a:ext>
            </a:extLst>
          </p:cNvPr>
          <p:cNvCxnSpPr/>
          <p:nvPr/>
        </p:nvCxnSpPr>
        <p:spPr>
          <a:xfrm flipV="1">
            <a:off x="7454490" y="664452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B05E0B0-AF9E-F4DC-2466-A7470F158988}"/>
              </a:ext>
            </a:extLst>
          </p:cNvPr>
          <p:cNvSpPr/>
          <p:nvPr/>
        </p:nvSpPr>
        <p:spPr>
          <a:xfrm>
            <a:off x="9394384" y="374472"/>
            <a:ext cx="795612" cy="55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DEA1897-6489-94E9-A5AB-AF87F18ED0B9}"/>
              </a:ext>
            </a:extLst>
          </p:cNvPr>
          <p:cNvSpPr/>
          <p:nvPr/>
        </p:nvSpPr>
        <p:spPr>
          <a:xfrm>
            <a:off x="8522246" y="373286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CBS(3x3)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B3F8D9A-68F2-1E09-8CF0-9816C55AA735}"/>
              </a:ext>
            </a:extLst>
          </p:cNvPr>
          <p:cNvSpPr/>
          <p:nvPr/>
        </p:nvSpPr>
        <p:spPr>
          <a:xfrm>
            <a:off x="8468712" y="322565"/>
            <a:ext cx="1759917" cy="650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6D2AC229-E54E-CACB-0A07-220143196DDB}"/>
              </a:ext>
            </a:extLst>
          </p:cNvPr>
          <p:cNvCxnSpPr>
            <a:cxnSpLocks/>
          </p:cNvCxnSpPr>
          <p:nvPr/>
        </p:nvCxnSpPr>
        <p:spPr>
          <a:xfrm flipV="1">
            <a:off x="9215693" y="642217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6C4CB59-C0A7-D060-F00B-D7DAFDBFE2D0}"/>
              </a:ext>
            </a:extLst>
          </p:cNvPr>
          <p:cNvCxnSpPr>
            <a:cxnSpLocks/>
          </p:cNvCxnSpPr>
          <p:nvPr/>
        </p:nvCxnSpPr>
        <p:spPr>
          <a:xfrm flipV="1">
            <a:off x="8322378" y="642216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52EC651-4522-0AF6-6D49-94C5CC6D417A}"/>
              </a:ext>
            </a:extLst>
          </p:cNvPr>
          <p:cNvSpPr/>
          <p:nvPr/>
        </p:nvSpPr>
        <p:spPr>
          <a:xfrm>
            <a:off x="9494056" y="1688227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CBS(1x1)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97AB783-2415-BB97-1393-C4F02BF018A3}"/>
              </a:ext>
            </a:extLst>
          </p:cNvPr>
          <p:cNvSpPr/>
          <p:nvPr/>
        </p:nvSpPr>
        <p:spPr>
          <a:xfrm>
            <a:off x="8252225" y="1687459"/>
            <a:ext cx="1160047" cy="554400"/>
          </a:xfrm>
          <a:prstGeom prst="rect">
            <a:avLst/>
          </a:prstGeom>
          <a:solidFill>
            <a:srgbClr val="F7E1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</a:rPr>
              <a:t>Upsample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337922F-3DF8-4108-8E8E-534B07849BDC}"/>
              </a:ext>
            </a:extLst>
          </p:cNvPr>
          <p:cNvSpPr/>
          <p:nvPr/>
        </p:nvSpPr>
        <p:spPr>
          <a:xfrm>
            <a:off x="7033027" y="1687458"/>
            <a:ext cx="1160047" cy="55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</a:rPr>
              <a:t>Concat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60D01A0-4028-47C2-9472-379FAC3F04A5}"/>
              </a:ext>
            </a:extLst>
          </p:cNvPr>
          <p:cNvSpPr/>
          <p:nvPr/>
        </p:nvSpPr>
        <p:spPr>
          <a:xfrm>
            <a:off x="6172548" y="1691673"/>
            <a:ext cx="795612" cy="55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53CCEA1-6C2C-2320-4B77-FF8D04D1B01A}"/>
              </a:ext>
            </a:extLst>
          </p:cNvPr>
          <p:cNvSpPr/>
          <p:nvPr/>
        </p:nvSpPr>
        <p:spPr>
          <a:xfrm>
            <a:off x="5235018" y="1699956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CBS(1x1)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EE3F33D-CF4B-1BCF-4658-6ADA96E0F137}"/>
              </a:ext>
            </a:extLst>
          </p:cNvPr>
          <p:cNvSpPr/>
          <p:nvPr/>
        </p:nvSpPr>
        <p:spPr>
          <a:xfrm>
            <a:off x="3995342" y="1699986"/>
            <a:ext cx="1160047" cy="554400"/>
          </a:xfrm>
          <a:prstGeom prst="rect">
            <a:avLst/>
          </a:prstGeom>
          <a:solidFill>
            <a:srgbClr val="F7E1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</a:rPr>
              <a:t>Upsample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9BB2BC0-C8DF-1C51-E322-EB96309F05C3}"/>
              </a:ext>
            </a:extLst>
          </p:cNvPr>
          <p:cNvSpPr/>
          <p:nvPr/>
        </p:nvSpPr>
        <p:spPr>
          <a:xfrm>
            <a:off x="2722680" y="1691219"/>
            <a:ext cx="1160047" cy="55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</a:rPr>
              <a:t>Concat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B499DB8-8ACC-5FD6-0F41-28B3E57E0B07}"/>
              </a:ext>
            </a:extLst>
          </p:cNvPr>
          <p:cNvSpPr/>
          <p:nvPr/>
        </p:nvSpPr>
        <p:spPr>
          <a:xfrm>
            <a:off x="3768051" y="2497504"/>
            <a:ext cx="795612" cy="55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D051D70-5785-92C7-7D09-AC87535FA212}"/>
              </a:ext>
            </a:extLst>
          </p:cNvPr>
          <p:cNvSpPr/>
          <p:nvPr/>
        </p:nvSpPr>
        <p:spPr>
          <a:xfrm>
            <a:off x="5080191" y="3298263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CBS(3x3)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1DB78FA-920F-11EF-188D-06A075940C7C}"/>
              </a:ext>
            </a:extLst>
          </p:cNvPr>
          <p:cNvSpPr/>
          <p:nvPr/>
        </p:nvSpPr>
        <p:spPr>
          <a:xfrm>
            <a:off x="5992834" y="3297495"/>
            <a:ext cx="1160047" cy="55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</a:rPr>
              <a:t>Concat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5E93529-2BC4-8995-B39A-6D518F3CFE5C}"/>
              </a:ext>
            </a:extLst>
          </p:cNvPr>
          <p:cNvSpPr txBox="1"/>
          <p:nvPr/>
        </p:nvSpPr>
        <p:spPr>
          <a:xfrm>
            <a:off x="172920" y="161859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( 3 , 640 , 640 )</a:t>
            </a:r>
            <a:endParaRPr lang="ko-KR" altLang="en-US" sz="1200" dirty="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1A0F809-4377-A365-CCAE-5B91E7A7CA99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613051" y="1003104"/>
            <a:ext cx="249531" cy="684354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90FD18E-5248-59AE-910D-A182CC4BF6DF}"/>
              </a:ext>
            </a:extLst>
          </p:cNvPr>
          <p:cNvCxnSpPr>
            <a:cxnSpLocks/>
          </p:cNvCxnSpPr>
          <p:nvPr/>
        </p:nvCxnSpPr>
        <p:spPr>
          <a:xfrm>
            <a:off x="3726871" y="2249727"/>
            <a:ext cx="438986" cy="213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28E8D857-5B45-241C-28A4-A4C9A01AFA16}"/>
              </a:ext>
            </a:extLst>
          </p:cNvPr>
          <p:cNvCxnSpPr>
            <a:cxnSpLocks/>
          </p:cNvCxnSpPr>
          <p:nvPr/>
        </p:nvCxnSpPr>
        <p:spPr>
          <a:xfrm flipH="1" flipV="1">
            <a:off x="3764746" y="1998074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99F5C9E9-0F20-9BD1-628B-83C3CA19F0E6}"/>
              </a:ext>
            </a:extLst>
          </p:cNvPr>
          <p:cNvCxnSpPr>
            <a:cxnSpLocks/>
          </p:cNvCxnSpPr>
          <p:nvPr/>
        </p:nvCxnSpPr>
        <p:spPr>
          <a:xfrm flipH="1" flipV="1">
            <a:off x="5049867" y="1996324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A2C4B53C-9CA9-14F1-509F-6E293044B254}"/>
              </a:ext>
            </a:extLst>
          </p:cNvPr>
          <p:cNvCxnSpPr>
            <a:cxnSpLocks/>
          </p:cNvCxnSpPr>
          <p:nvPr/>
        </p:nvCxnSpPr>
        <p:spPr>
          <a:xfrm flipH="1" flipV="1">
            <a:off x="5943385" y="1978628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07F4960-FD3B-83D6-0362-2211FA6586B5}"/>
              </a:ext>
            </a:extLst>
          </p:cNvPr>
          <p:cNvCxnSpPr>
            <a:cxnSpLocks/>
          </p:cNvCxnSpPr>
          <p:nvPr/>
        </p:nvCxnSpPr>
        <p:spPr>
          <a:xfrm flipH="1" flipV="1">
            <a:off x="6864183" y="1998489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ACE7947D-CA8C-7D23-753E-1F0DE941F805}"/>
              </a:ext>
            </a:extLst>
          </p:cNvPr>
          <p:cNvCxnSpPr>
            <a:cxnSpLocks/>
          </p:cNvCxnSpPr>
          <p:nvPr/>
        </p:nvCxnSpPr>
        <p:spPr>
          <a:xfrm flipH="1" flipV="1">
            <a:off x="7954138" y="1998595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6F50092F-2231-5B10-18EA-1EC56ED91AA8}"/>
              </a:ext>
            </a:extLst>
          </p:cNvPr>
          <p:cNvCxnSpPr>
            <a:cxnSpLocks/>
          </p:cNvCxnSpPr>
          <p:nvPr/>
        </p:nvCxnSpPr>
        <p:spPr>
          <a:xfrm flipH="1" flipV="1">
            <a:off x="9291921" y="1993291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01C13940-D5EC-633C-F1FD-C4F0D092E339}"/>
              </a:ext>
            </a:extLst>
          </p:cNvPr>
          <p:cNvCxnSpPr/>
          <p:nvPr/>
        </p:nvCxnSpPr>
        <p:spPr>
          <a:xfrm flipV="1">
            <a:off x="5888169" y="3573695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4E1C017B-C0F4-567F-ED5A-570F282A1817}"/>
              </a:ext>
            </a:extLst>
          </p:cNvPr>
          <p:cNvCxnSpPr/>
          <p:nvPr/>
        </p:nvCxnSpPr>
        <p:spPr>
          <a:xfrm flipV="1">
            <a:off x="7012823" y="3573442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AAB85CF-47CF-DE46-517D-AABA584E2809}"/>
              </a:ext>
            </a:extLst>
          </p:cNvPr>
          <p:cNvSpPr/>
          <p:nvPr/>
        </p:nvSpPr>
        <p:spPr>
          <a:xfrm>
            <a:off x="7331378" y="3303378"/>
            <a:ext cx="795612" cy="55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FA6F43D-F32E-8ED2-9FC2-ED8EA7354E6F}"/>
              </a:ext>
            </a:extLst>
          </p:cNvPr>
          <p:cNvSpPr/>
          <p:nvPr/>
        </p:nvSpPr>
        <p:spPr>
          <a:xfrm>
            <a:off x="6133452" y="1641878"/>
            <a:ext cx="4199620" cy="650601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7A417EA-C147-211D-1A20-AFE3DDA3DE61}"/>
              </a:ext>
            </a:extLst>
          </p:cNvPr>
          <p:cNvSpPr/>
          <p:nvPr/>
        </p:nvSpPr>
        <p:spPr>
          <a:xfrm>
            <a:off x="5033927" y="3218953"/>
            <a:ext cx="3148538" cy="688888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3997261-C2F0-090C-BFCF-4BECB811B65E}"/>
              </a:ext>
            </a:extLst>
          </p:cNvPr>
          <p:cNvSpPr/>
          <p:nvPr/>
        </p:nvSpPr>
        <p:spPr>
          <a:xfrm>
            <a:off x="8373708" y="3285560"/>
            <a:ext cx="795612" cy="553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CBS(3x3)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94BDBE0-3F6A-DB5D-5996-66065B3B5420}"/>
              </a:ext>
            </a:extLst>
          </p:cNvPr>
          <p:cNvSpPr/>
          <p:nvPr/>
        </p:nvSpPr>
        <p:spPr>
          <a:xfrm>
            <a:off x="9286351" y="3284792"/>
            <a:ext cx="1160047" cy="55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</a:rPr>
              <a:t>Concat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C7E0E416-51CF-B137-452C-6C69ECB85ADD}"/>
              </a:ext>
            </a:extLst>
          </p:cNvPr>
          <p:cNvCxnSpPr/>
          <p:nvPr/>
        </p:nvCxnSpPr>
        <p:spPr>
          <a:xfrm flipV="1">
            <a:off x="8188596" y="3560740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9F43458-3D6F-B4E9-1A75-DD452A4609D1}"/>
              </a:ext>
            </a:extLst>
          </p:cNvPr>
          <p:cNvCxnSpPr/>
          <p:nvPr/>
        </p:nvCxnSpPr>
        <p:spPr>
          <a:xfrm flipV="1">
            <a:off x="9181686" y="3560992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AD14F34A-8417-F2C4-A30B-634280CB8E02}"/>
              </a:ext>
            </a:extLst>
          </p:cNvPr>
          <p:cNvCxnSpPr/>
          <p:nvPr/>
        </p:nvCxnSpPr>
        <p:spPr>
          <a:xfrm flipV="1">
            <a:off x="10306340" y="3560739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0D37FEC-D66D-5F5C-3F1B-874FA0516740}"/>
              </a:ext>
            </a:extLst>
          </p:cNvPr>
          <p:cNvSpPr/>
          <p:nvPr/>
        </p:nvSpPr>
        <p:spPr>
          <a:xfrm>
            <a:off x="10624895" y="3290675"/>
            <a:ext cx="795612" cy="55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2870206-4A83-E6A2-33E7-7033AEAA8624}"/>
              </a:ext>
            </a:extLst>
          </p:cNvPr>
          <p:cNvSpPr/>
          <p:nvPr/>
        </p:nvSpPr>
        <p:spPr>
          <a:xfrm>
            <a:off x="8327444" y="3206250"/>
            <a:ext cx="3148538" cy="68888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A9A18C2-C9EA-7855-B12C-CF6FBE736B4E}"/>
              </a:ext>
            </a:extLst>
          </p:cNvPr>
          <p:cNvSpPr/>
          <p:nvPr/>
        </p:nvSpPr>
        <p:spPr>
          <a:xfrm>
            <a:off x="2687695" y="1641878"/>
            <a:ext cx="3386605" cy="1447012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70F3AF19-D6E7-2EB7-C793-0C9E8CCDAE83}"/>
              </a:ext>
            </a:extLst>
          </p:cNvPr>
          <p:cNvCxnSpPr>
            <a:cxnSpLocks/>
            <a:stCxn id="149" idx="2"/>
            <a:endCxn id="150" idx="1"/>
          </p:cNvCxnSpPr>
          <p:nvPr/>
        </p:nvCxnSpPr>
        <p:spPr>
          <a:xfrm rot="16200000" flipH="1">
            <a:off x="4361437" y="2856324"/>
            <a:ext cx="523175" cy="9143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2D5E245A-3726-85D4-0817-09DC500F58CC}"/>
              </a:ext>
            </a:extLst>
          </p:cNvPr>
          <p:cNvCxnSpPr>
            <a:cxnSpLocks/>
            <a:stCxn id="117" idx="2"/>
            <a:endCxn id="153" idx="0"/>
          </p:cNvCxnSpPr>
          <p:nvPr/>
        </p:nvCxnSpPr>
        <p:spPr>
          <a:xfrm rot="5400000">
            <a:off x="4320124" y="-168531"/>
            <a:ext cx="687925" cy="28863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F8EE2955-825A-B81F-8B18-A31DFB946961}"/>
              </a:ext>
            </a:extLst>
          </p:cNvPr>
          <p:cNvSpPr txBox="1"/>
          <p:nvPr/>
        </p:nvSpPr>
        <p:spPr>
          <a:xfrm>
            <a:off x="218040" y="2077423"/>
            <a:ext cx="2416218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/>
              <a:t>PN/M : N</a:t>
            </a:r>
            <a:r>
              <a:rPr lang="ko-KR" altLang="en-US" sz="1050" dirty="0"/>
              <a:t>번째 </a:t>
            </a:r>
            <a:r>
              <a:rPr lang="en-US" altLang="ko-KR" sz="1050" dirty="0"/>
              <a:t>Feature Map</a:t>
            </a:r>
            <a:r>
              <a:rPr lang="ko-KR" altLang="en-US" sz="1050" dirty="0"/>
              <a:t>은 </a:t>
            </a:r>
            <a:endParaRPr lang="en-US" altLang="ko-KR" sz="1050" dirty="0"/>
          </a:p>
          <a:p>
            <a:r>
              <a:rPr lang="en-US" altLang="ko-KR" sz="1050" dirty="0"/>
              <a:t>INPUT/M</a:t>
            </a:r>
            <a:r>
              <a:rPr lang="ko-KR" altLang="en-US" sz="1050" dirty="0"/>
              <a:t>만큼의 사이즈를 가짐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N</a:t>
            </a:r>
            <a:r>
              <a:rPr lang="ko-KR" altLang="en-US" sz="1050" dirty="0"/>
              <a:t>이 커질수록 </a:t>
            </a:r>
            <a:r>
              <a:rPr lang="en-US" altLang="ko-KR" sz="1050" dirty="0"/>
              <a:t>Feature Map</a:t>
            </a:r>
            <a:r>
              <a:rPr lang="ko-KR" altLang="en-US" sz="1050" dirty="0"/>
              <a:t>의</a:t>
            </a:r>
            <a:endParaRPr lang="en-US" altLang="ko-KR" sz="1050" dirty="0"/>
          </a:p>
          <a:p>
            <a:r>
              <a:rPr lang="ko-KR" altLang="en-US" sz="1050" dirty="0"/>
              <a:t>크기는 점점 </a:t>
            </a:r>
            <a:r>
              <a:rPr lang="ko-KR" altLang="en-US" sz="1050" dirty="0" err="1"/>
              <a:t>작아짐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100" dirty="0"/>
          </a:p>
          <a:p>
            <a:r>
              <a:rPr lang="en-US" altLang="ko-KR" sz="1100" dirty="0"/>
              <a:t> </a:t>
            </a:r>
          </a:p>
          <a:p>
            <a:endParaRPr lang="ko-KR" altLang="en-US" sz="11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4D18ECA-D7B9-543C-2D2A-4647B7276FE5}"/>
              </a:ext>
            </a:extLst>
          </p:cNvPr>
          <p:cNvSpPr txBox="1"/>
          <p:nvPr/>
        </p:nvSpPr>
        <p:spPr>
          <a:xfrm>
            <a:off x="1810353" y="105827"/>
            <a:ext cx="12912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(320 * 320)</a:t>
            </a:r>
            <a:endParaRPr lang="ko-KR" altLang="en-US" sz="9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6251760-32E4-271D-9532-19CB2C6D905C}"/>
              </a:ext>
            </a:extLst>
          </p:cNvPr>
          <p:cNvSpPr txBox="1"/>
          <p:nvPr/>
        </p:nvSpPr>
        <p:spPr>
          <a:xfrm>
            <a:off x="2831166" y="100244"/>
            <a:ext cx="12912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(160 * 160)</a:t>
            </a:r>
            <a:endParaRPr lang="ko-KR" altLang="en-US" sz="9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B03B4B1-37E3-4F7B-FC48-A1838ADCE94E}"/>
              </a:ext>
            </a:extLst>
          </p:cNvPr>
          <p:cNvSpPr txBox="1"/>
          <p:nvPr/>
        </p:nvSpPr>
        <p:spPr>
          <a:xfrm>
            <a:off x="4735574" y="101879"/>
            <a:ext cx="12912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(80 * 80)</a:t>
            </a:r>
            <a:endParaRPr lang="ko-KR" altLang="en-US" sz="90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08490FA-E1FB-7861-C384-35286BADB559}"/>
              </a:ext>
            </a:extLst>
          </p:cNvPr>
          <p:cNvSpPr txBox="1"/>
          <p:nvPr/>
        </p:nvSpPr>
        <p:spPr>
          <a:xfrm>
            <a:off x="6602628" y="93594"/>
            <a:ext cx="12912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(40 * 40)</a:t>
            </a:r>
            <a:endParaRPr lang="ko-KR" altLang="en-US" sz="9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ED0C3C6-BCAA-44CF-01DF-81ED88B270F4}"/>
              </a:ext>
            </a:extLst>
          </p:cNvPr>
          <p:cNvSpPr txBox="1"/>
          <p:nvPr/>
        </p:nvSpPr>
        <p:spPr>
          <a:xfrm>
            <a:off x="8407631" y="87695"/>
            <a:ext cx="12912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(20 * 20)</a:t>
            </a:r>
            <a:endParaRPr lang="ko-KR" altLang="en-US" sz="900" dirty="0"/>
          </a:p>
        </p:txBody>
      </p:sp>
      <p:pic>
        <p:nvPicPr>
          <p:cNvPr id="230" name="Picture 6">
            <a:extLst>
              <a:ext uri="{FF2B5EF4-FFF2-40B4-BE49-F238E27FC236}">
                <a16:creationId xmlns:a16="http://schemas.microsoft.com/office/drawing/2014/main" id="{9ABE6846-3893-516A-A81B-F2C9274BD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66"/>
          <a:stretch/>
        </p:blipFill>
        <p:spPr bwMode="auto">
          <a:xfrm>
            <a:off x="806094" y="3923003"/>
            <a:ext cx="2124463" cy="8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6DCB12B-37EE-00AC-D8E3-7F67544534E1}"/>
              </a:ext>
            </a:extLst>
          </p:cNvPr>
          <p:cNvSpPr/>
          <p:nvPr/>
        </p:nvSpPr>
        <p:spPr>
          <a:xfrm>
            <a:off x="1640952" y="4746564"/>
            <a:ext cx="580024" cy="179118"/>
          </a:xfrm>
          <a:prstGeom prst="rect">
            <a:avLst/>
          </a:prstGeom>
          <a:solidFill>
            <a:srgbClr val="F7E1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err="1">
                <a:solidFill>
                  <a:sysClr val="windowText" lastClr="000000"/>
                </a:solidFill>
              </a:rPr>
              <a:t>Upsample</a:t>
            </a:r>
            <a:endParaRPr lang="ko-KR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4E91010-346A-0439-236A-2231C8C65350}"/>
              </a:ext>
            </a:extLst>
          </p:cNvPr>
          <p:cNvSpPr txBox="1"/>
          <p:nvPr/>
        </p:nvSpPr>
        <p:spPr>
          <a:xfrm>
            <a:off x="138047" y="592879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/>
              <a:t>업샘플링을</a:t>
            </a:r>
            <a:r>
              <a:rPr lang="ko-KR" altLang="en-US" sz="1050" dirty="0"/>
              <a:t> 기반으로 이미지의 해상도를 크게 </a:t>
            </a:r>
            <a:r>
              <a:rPr lang="ko-KR" altLang="en-US" sz="1050" dirty="0" err="1"/>
              <a:t>만듬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100" dirty="0"/>
          </a:p>
          <a:p>
            <a:r>
              <a:rPr lang="en-US" altLang="ko-KR" sz="1100" dirty="0"/>
              <a:t> </a:t>
            </a:r>
          </a:p>
          <a:p>
            <a:endParaRPr lang="ko-KR" altLang="en-US" sz="11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C216CBA-129A-CC1B-C355-71A57266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952" y="5048914"/>
            <a:ext cx="1467498" cy="82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7BEB47F1-BEAC-C607-7B85-916C79B09A5D}"/>
              </a:ext>
            </a:extLst>
          </p:cNvPr>
          <p:cNvCxnSpPr>
            <a:cxnSpLocks/>
            <a:endCxn id="185" idx="0"/>
          </p:cNvCxnSpPr>
          <p:nvPr/>
        </p:nvCxnSpPr>
        <p:spPr>
          <a:xfrm rot="16200000" flipH="1">
            <a:off x="5665763" y="2276519"/>
            <a:ext cx="944583" cy="94028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378DA810-DE10-3DA4-BF0A-458B494A3A91}"/>
              </a:ext>
            </a:extLst>
          </p:cNvPr>
          <p:cNvSpPr/>
          <p:nvPr/>
        </p:nvSpPr>
        <p:spPr>
          <a:xfrm>
            <a:off x="3583012" y="4677888"/>
            <a:ext cx="1228884" cy="77044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39" name="직선 화살표 연결선 14338">
            <a:extLst>
              <a:ext uri="{FF2B5EF4-FFF2-40B4-BE49-F238E27FC236}">
                <a16:creationId xmlns:a16="http://schemas.microsoft.com/office/drawing/2014/main" id="{6DC80790-335A-8572-7350-B94FD97DB3AA}"/>
              </a:ext>
            </a:extLst>
          </p:cNvPr>
          <p:cNvCxnSpPr/>
          <p:nvPr/>
        </p:nvCxnSpPr>
        <p:spPr>
          <a:xfrm>
            <a:off x="4139046" y="3051903"/>
            <a:ext cx="0" cy="160656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47" name="직선 화살표 연결선 14346">
            <a:extLst>
              <a:ext uri="{FF2B5EF4-FFF2-40B4-BE49-F238E27FC236}">
                <a16:creationId xmlns:a16="http://schemas.microsoft.com/office/drawing/2014/main" id="{DBAC8259-A0A0-E03F-0571-1BF7A7DE091F}"/>
              </a:ext>
            </a:extLst>
          </p:cNvPr>
          <p:cNvCxnSpPr>
            <a:cxnSpLocks/>
            <a:stCxn id="183" idx="2"/>
          </p:cNvCxnSpPr>
          <p:nvPr/>
        </p:nvCxnSpPr>
        <p:spPr>
          <a:xfrm>
            <a:off x="7729184" y="3857778"/>
            <a:ext cx="10015" cy="78784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50" name="직선 화살표 연결선 14349">
            <a:extLst>
              <a:ext uri="{FF2B5EF4-FFF2-40B4-BE49-F238E27FC236}">
                <a16:creationId xmlns:a16="http://schemas.microsoft.com/office/drawing/2014/main" id="{4B96FA53-7A59-3150-28C4-0ACEAFA83040}"/>
              </a:ext>
            </a:extLst>
          </p:cNvPr>
          <p:cNvCxnSpPr>
            <a:cxnSpLocks/>
          </p:cNvCxnSpPr>
          <p:nvPr/>
        </p:nvCxnSpPr>
        <p:spPr>
          <a:xfrm>
            <a:off x="11034643" y="3851895"/>
            <a:ext cx="10015" cy="78784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51" name="직사각형 14350">
            <a:extLst>
              <a:ext uri="{FF2B5EF4-FFF2-40B4-BE49-F238E27FC236}">
                <a16:creationId xmlns:a16="http://schemas.microsoft.com/office/drawing/2014/main" id="{74DD088D-CE49-9433-6FDD-B31BCBC4470A}"/>
              </a:ext>
            </a:extLst>
          </p:cNvPr>
          <p:cNvSpPr/>
          <p:nvPr/>
        </p:nvSpPr>
        <p:spPr>
          <a:xfrm>
            <a:off x="7342228" y="4658468"/>
            <a:ext cx="846368" cy="62757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52" name="직사각형 14351">
            <a:extLst>
              <a:ext uri="{FF2B5EF4-FFF2-40B4-BE49-F238E27FC236}">
                <a16:creationId xmlns:a16="http://schemas.microsoft.com/office/drawing/2014/main" id="{8243E88E-4267-A162-CA2F-5D1FBDDBFA90}"/>
              </a:ext>
            </a:extLst>
          </p:cNvPr>
          <p:cNvSpPr/>
          <p:nvPr/>
        </p:nvSpPr>
        <p:spPr>
          <a:xfrm>
            <a:off x="10833583" y="4656645"/>
            <a:ext cx="407671" cy="32445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53" name="TextBox 14352">
            <a:extLst>
              <a:ext uri="{FF2B5EF4-FFF2-40B4-BE49-F238E27FC236}">
                <a16:creationId xmlns:a16="http://schemas.microsoft.com/office/drawing/2014/main" id="{0BA2EA6F-4A6E-2308-13AF-6285DF23C83C}"/>
              </a:ext>
            </a:extLst>
          </p:cNvPr>
          <p:cNvSpPr txBox="1"/>
          <p:nvPr/>
        </p:nvSpPr>
        <p:spPr>
          <a:xfrm>
            <a:off x="3943483" y="4661636"/>
            <a:ext cx="69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P3</a:t>
            </a:r>
            <a:endParaRPr lang="ko-KR" altLang="en-US" dirty="0"/>
          </a:p>
        </p:txBody>
      </p:sp>
      <p:sp>
        <p:nvSpPr>
          <p:cNvPr id="14354" name="TextBox 14353">
            <a:extLst>
              <a:ext uri="{FF2B5EF4-FFF2-40B4-BE49-F238E27FC236}">
                <a16:creationId xmlns:a16="http://schemas.microsoft.com/office/drawing/2014/main" id="{1D923C01-33A1-AC0F-EF5D-C014A3059F66}"/>
              </a:ext>
            </a:extLst>
          </p:cNvPr>
          <p:cNvSpPr txBox="1"/>
          <p:nvPr/>
        </p:nvSpPr>
        <p:spPr>
          <a:xfrm>
            <a:off x="7555948" y="4672485"/>
            <a:ext cx="10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P4</a:t>
            </a:r>
            <a:endParaRPr lang="ko-KR" altLang="en-US" dirty="0"/>
          </a:p>
        </p:txBody>
      </p:sp>
      <p:sp>
        <p:nvSpPr>
          <p:cNvPr id="14355" name="TextBox 14354">
            <a:extLst>
              <a:ext uri="{FF2B5EF4-FFF2-40B4-BE49-F238E27FC236}">
                <a16:creationId xmlns:a16="http://schemas.microsoft.com/office/drawing/2014/main" id="{C2EC3E62-DB8C-344F-400E-A64B5555427F}"/>
              </a:ext>
            </a:extLst>
          </p:cNvPr>
          <p:cNvSpPr txBox="1"/>
          <p:nvPr/>
        </p:nvSpPr>
        <p:spPr>
          <a:xfrm>
            <a:off x="10821128" y="4624242"/>
            <a:ext cx="69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P5</a:t>
            </a:r>
            <a:endParaRPr lang="ko-KR" altLang="en-US" dirty="0"/>
          </a:p>
        </p:txBody>
      </p:sp>
      <p:sp>
        <p:nvSpPr>
          <p:cNvPr id="14356" name="직사각형 14355">
            <a:extLst>
              <a:ext uri="{FF2B5EF4-FFF2-40B4-BE49-F238E27FC236}">
                <a16:creationId xmlns:a16="http://schemas.microsoft.com/office/drawing/2014/main" id="{BB3A609C-C92C-BEEA-0939-C04BFECC23EE}"/>
              </a:ext>
            </a:extLst>
          </p:cNvPr>
          <p:cNvSpPr/>
          <p:nvPr/>
        </p:nvSpPr>
        <p:spPr>
          <a:xfrm>
            <a:off x="3745738" y="5496839"/>
            <a:ext cx="840237" cy="426006"/>
          </a:xfrm>
          <a:prstGeom prst="rect">
            <a:avLst/>
          </a:prstGeom>
          <a:solidFill>
            <a:srgbClr val="DCEA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ysClr val="windowText" lastClr="000000"/>
                </a:solidFill>
              </a:rPr>
              <a:t>Conv2d(1x1)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4358" name="직사각형 14357">
            <a:extLst>
              <a:ext uri="{FF2B5EF4-FFF2-40B4-BE49-F238E27FC236}">
                <a16:creationId xmlns:a16="http://schemas.microsoft.com/office/drawing/2014/main" id="{EBAEA97F-8C46-C797-EF4E-B50ACE14702B}"/>
              </a:ext>
            </a:extLst>
          </p:cNvPr>
          <p:cNvSpPr/>
          <p:nvPr/>
        </p:nvSpPr>
        <p:spPr>
          <a:xfrm>
            <a:off x="7352837" y="5336105"/>
            <a:ext cx="840237" cy="426006"/>
          </a:xfrm>
          <a:prstGeom prst="rect">
            <a:avLst/>
          </a:prstGeom>
          <a:solidFill>
            <a:srgbClr val="DCEA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ysClr val="windowText" lastClr="000000"/>
                </a:solidFill>
              </a:rPr>
              <a:t>Conv2d(1x1)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4359" name="직사각형 14358">
            <a:extLst>
              <a:ext uri="{FF2B5EF4-FFF2-40B4-BE49-F238E27FC236}">
                <a16:creationId xmlns:a16="http://schemas.microsoft.com/office/drawing/2014/main" id="{44FE3654-D75D-4134-3691-45CDBD556FB4}"/>
              </a:ext>
            </a:extLst>
          </p:cNvPr>
          <p:cNvSpPr/>
          <p:nvPr/>
        </p:nvSpPr>
        <p:spPr>
          <a:xfrm>
            <a:off x="10603228" y="5022833"/>
            <a:ext cx="840237" cy="426006"/>
          </a:xfrm>
          <a:prstGeom prst="rect">
            <a:avLst/>
          </a:prstGeom>
          <a:solidFill>
            <a:srgbClr val="DCEA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ysClr val="windowText" lastClr="000000"/>
                </a:solidFill>
              </a:rPr>
              <a:t>Conv2d(1x1)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4360" name="TextBox 14359">
            <a:extLst>
              <a:ext uri="{FF2B5EF4-FFF2-40B4-BE49-F238E27FC236}">
                <a16:creationId xmlns:a16="http://schemas.microsoft.com/office/drawing/2014/main" id="{65DEE59C-5BC4-2A81-E139-437437BE08B3}"/>
              </a:ext>
            </a:extLst>
          </p:cNvPr>
          <p:cNvSpPr txBox="1"/>
          <p:nvPr/>
        </p:nvSpPr>
        <p:spPr>
          <a:xfrm>
            <a:off x="4798775" y="4715941"/>
            <a:ext cx="1074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(80 * 80)</a:t>
            </a:r>
            <a:endParaRPr lang="ko-KR" altLang="en-US" sz="1200" dirty="0"/>
          </a:p>
        </p:txBody>
      </p:sp>
      <p:sp>
        <p:nvSpPr>
          <p:cNvPr id="14361" name="TextBox 14360">
            <a:extLst>
              <a:ext uri="{FF2B5EF4-FFF2-40B4-BE49-F238E27FC236}">
                <a16:creationId xmlns:a16="http://schemas.microsoft.com/office/drawing/2014/main" id="{8B772307-19D1-A245-2261-B3780B318A86}"/>
              </a:ext>
            </a:extLst>
          </p:cNvPr>
          <p:cNvSpPr txBox="1"/>
          <p:nvPr/>
        </p:nvSpPr>
        <p:spPr>
          <a:xfrm>
            <a:off x="8193074" y="4686806"/>
            <a:ext cx="1074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(40 * 40)</a:t>
            </a:r>
            <a:endParaRPr lang="ko-KR" altLang="en-US" sz="1200" dirty="0"/>
          </a:p>
        </p:txBody>
      </p:sp>
      <p:sp>
        <p:nvSpPr>
          <p:cNvPr id="14362" name="TextBox 14361">
            <a:extLst>
              <a:ext uri="{FF2B5EF4-FFF2-40B4-BE49-F238E27FC236}">
                <a16:creationId xmlns:a16="http://schemas.microsoft.com/office/drawing/2014/main" id="{8F57127E-767F-9ED2-0395-4628A2B053C4}"/>
              </a:ext>
            </a:extLst>
          </p:cNvPr>
          <p:cNvSpPr txBox="1"/>
          <p:nvPr/>
        </p:nvSpPr>
        <p:spPr>
          <a:xfrm>
            <a:off x="11256234" y="4590220"/>
            <a:ext cx="1074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(20 * 20)</a:t>
            </a:r>
            <a:endParaRPr lang="ko-KR" altLang="en-US" sz="1100" dirty="0"/>
          </a:p>
        </p:txBody>
      </p:sp>
      <p:cxnSp>
        <p:nvCxnSpPr>
          <p:cNvPr id="14363" name="직선 화살표 연결선 14362">
            <a:extLst>
              <a:ext uri="{FF2B5EF4-FFF2-40B4-BE49-F238E27FC236}">
                <a16:creationId xmlns:a16="http://schemas.microsoft.com/office/drawing/2014/main" id="{54E9944D-F5CA-0A15-CA11-F8BF17B775CE}"/>
              </a:ext>
            </a:extLst>
          </p:cNvPr>
          <p:cNvCxnSpPr>
            <a:cxnSpLocks/>
          </p:cNvCxnSpPr>
          <p:nvPr/>
        </p:nvCxnSpPr>
        <p:spPr>
          <a:xfrm>
            <a:off x="4175768" y="5918412"/>
            <a:ext cx="0" cy="246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67" name="TextBox 14366">
            <a:extLst>
              <a:ext uri="{FF2B5EF4-FFF2-40B4-BE49-F238E27FC236}">
                <a16:creationId xmlns:a16="http://schemas.microsoft.com/office/drawing/2014/main" id="{A6C7F6BE-79D3-679B-D3E3-1EFE3876AA90}"/>
              </a:ext>
            </a:extLst>
          </p:cNvPr>
          <p:cNvSpPr txBox="1"/>
          <p:nvPr/>
        </p:nvSpPr>
        <p:spPr>
          <a:xfrm>
            <a:off x="3591904" y="6164792"/>
            <a:ext cx="146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Prediction</a:t>
            </a:r>
            <a:endParaRPr lang="ko-KR" altLang="en-US" dirty="0"/>
          </a:p>
        </p:txBody>
      </p:sp>
      <p:cxnSp>
        <p:nvCxnSpPr>
          <p:cNvPr id="14369" name="직선 화살표 연결선 14368">
            <a:extLst>
              <a:ext uri="{FF2B5EF4-FFF2-40B4-BE49-F238E27FC236}">
                <a16:creationId xmlns:a16="http://schemas.microsoft.com/office/drawing/2014/main" id="{9BC82E89-6F8B-0837-0638-1A817C341E53}"/>
              </a:ext>
            </a:extLst>
          </p:cNvPr>
          <p:cNvCxnSpPr>
            <a:cxnSpLocks/>
          </p:cNvCxnSpPr>
          <p:nvPr/>
        </p:nvCxnSpPr>
        <p:spPr>
          <a:xfrm>
            <a:off x="7773456" y="5767372"/>
            <a:ext cx="0" cy="246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70" name="TextBox 14369">
            <a:extLst>
              <a:ext uri="{FF2B5EF4-FFF2-40B4-BE49-F238E27FC236}">
                <a16:creationId xmlns:a16="http://schemas.microsoft.com/office/drawing/2014/main" id="{4858D582-7C43-6D05-19BD-F885B6590B32}"/>
              </a:ext>
            </a:extLst>
          </p:cNvPr>
          <p:cNvSpPr txBox="1"/>
          <p:nvPr/>
        </p:nvSpPr>
        <p:spPr>
          <a:xfrm>
            <a:off x="7292939" y="6007604"/>
            <a:ext cx="146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Prediction</a:t>
            </a:r>
            <a:endParaRPr lang="ko-KR" altLang="en-US" dirty="0"/>
          </a:p>
        </p:txBody>
      </p:sp>
      <p:cxnSp>
        <p:nvCxnSpPr>
          <p:cNvPr id="14371" name="직선 화살표 연결선 14370">
            <a:extLst>
              <a:ext uri="{FF2B5EF4-FFF2-40B4-BE49-F238E27FC236}">
                <a16:creationId xmlns:a16="http://schemas.microsoft.com/office/drawing/2014/main" id="{F32452F7-4468-274F-CB88-92888AF1230D}"/>
              </a:ext>
            </a:extLst>
          </p:cNvPr>
          <p:cNvCxnSpPr>
            <a:cxnSpLocks/>
          </p:cNvCxnSpPr>
          <p:nvPr/>
        </p:nvCxnSpPr>
        <p:spPr>
          <a:xfrm>
            <a:off x="11009822" y="5457890"/>
            <a:ext cx="0" cy="246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72" name="TextBox 14371">
            <a:extLst>
              <a:ext uri="{FF2B5EF4-FFF2-40B4-BE49-F238E27FC236}">
                <a16:creationId xmlns:a16="http://schemas.microsoft.com/office/drawing/2014/main" id="{C3922E3E-7DFE-7653-043B-47A6CBAABEAA}"/>
              </a:ext>
            </a:extLst>
          </p:cNvPr>
          <p:cNvSpPr txBox="1"/>
          <p:nvPr/>
        </p:nvSpPr>
        <p:spPr>
          <a:xfrm>
            <a:off x="10478434" y="5722679"/>
            <a:ext cx="146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Prediction</a:t>
            </a:r>
            <a:endParaRPr lang="ko-KR" altLang="en-US" dirty="0"/>
          </a:p>
        </p:txBody>
      </p:sp>
      <p:cxnSp>
        <p:nvCxnSpPr>
          <p:cNvPr id="14394" name="직선 화살표 연결선 14393">
            <a:extLst>
              <a:ext uri="{FF2B5EF4-FFF2-40B4-BE49-F238E27FC236}">
                <a16:creationId xmlns:a16="http://schemas.microsoft.com/office/drawing/2014/main" id="{E96A2F03-9C1F-843F-8A40-DB80A0ADDAF6}"/>
              </a:ext>
            </a:extLst>
          </p:cNvPr>
          <p:cNvCxnSpPr>
            <a:cxnSpLocks/>
            <a:stCxn id="137" idx="2"/>
            <a:endCxn id="206" idx="0"/>
          </p:cNvCxnSpPr>
          <p:nvPr/>
        </p:nvCxnSpPr>
        <p:spPr>
          <a:xfrm>
            <a:off x="9891862" y="2241859"/>
            <a:ext cx="9851" cy="964391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98" name="TextBox 14397">
            <a:extLst>
              <a:ext uri="{FF2B5EF4-FFF2-40B4-BE49-F238E27FC236}">
                <a16:creationId xmlns:a16="http://schemas.microsoft.com/office/drawing/2014/main" id="{BA99131C-D2EC-378A-2DF6-F4295FC9E6D4}"/>
              </a:ext>
            </a:extLst>
          </p:cNvPr>
          <p:cNvSpPr txBox="1"/>
          <p:nvPr/>
        </p:nvSpPr>
        <p:spPr>
          <a:xfrm>
            <a:off x="8500931" y="2289663"/>
            <a:ext cx="12912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(40 * 40)</a:t>
            </a:r>
            <a:endParaRPr lang="ko-KR" altLang="en-US" sz="900" dirty="0"/>
          </a:p>
        </p:txBody>
      </p:sp>
      <p:sp>
        <p:nvSpPr>
          <p:cNvPr id="14399" name="TextBox 14398">
            <a:extLst>
              <a:ext uri="{FF2B5EF4-FFF2-40B4-BE49-F238E27FC236}">
                <a16:creationId xmlns:a16="http://schemas.microsoft.com/office/drawing/2014/main" id="{7640E6FD-2583-3BC5-8B60-E1DFB78C031C}"/>
              </a:ext>
            </a:extLst>
          </p:cNvPr>
          <p:cNvSpPr txBox="1"/>
          <p:nvPr/>
        </p:nvSpPr>
        <p:spPr>
          <a:xfrm>
            <a:off x="4314218" y="2253438"/>
            <a:ext cx="12912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(80 * 80)</a:t>
            </a:r>
            <a:endParaRPr lang="ko-KR" altLang="en-US" sz="900" dirty="0"/>
          </a:p>
        </p:txBody>
      </p:sp>
      <p:cxnSp>
        <p:nvCxnSpPr>
          <p:cNvPr id="14407" name="직선 화살표 연결선 14406">
            <a:extLst>
              <a:ext uri="{FF2B5EF4-FFF2-40B4-BE49-F238E27FC236}">
                <a16:creationId xmlns:a16="http://schemas.microsoft.com/office/drawing/2014/main" id="{45D64556-11F5-9D6D-FB00-75390548DB4A}"/>
              </a:ext>
            </a:extLst>
          </p:cNvPr>
          <p:cNvCxnSpPr>
            <a:cxnSpLocks/>
          </p:cNvCxnSpPr>
          <p:nvPr/>
        </p:nvCxnSpPr>
        <p:spPr>
          <a:xfrm flipV="1">
            <a:off x="10179865" y="664073"/>
            <a:ext cx="280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18" name="연결선: 꺾임 14417">
            <a:extLst>
              <a:ext uri="{FF2B5EF4-FFF2-40B4-BE49-F238E27FC236}">
                <a16:creationId xmlns:a16="http://schemas.microsoft.com/office/drawing/2014/main" id="{1C8D81B5-C0BF-4FDB-D8CE-3043A35D70A8}"/>
              </a:ext>
            </a:extLst>
          </p:cNvPr>
          <p:cNvCxnSpPr>
            <a:stCxn id="7" idx="2"/>
            <a:endCxn id="184" idx="3"/>
          </p:cNvCxnSpPr>
          <p:nvPr/>
        </p:nvCxnSpPr>
        <p:spPr>
          <a:xfrm rot="5400000">
            <a:off x="10137961" y="1110582"/>
            <a:ext cx="1051709" cy="6614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2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B5569-5846-1679-0EC6-97DCCF4A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2C62"/>
                </a:solidFill>
              </a:rPr>
              <a:t>5. Inference </a:t>
            </a:r>
            <a:r>
              <a:rPr lang="ko-KR" altLang="en-US" dirty="0">
                <a:solidFill>
                  <a:srgbClr val="002C62"/>
                </a:solidFill>
              </a:rPr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CC034-E8D4-4EBA-2551-7B091F758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16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YOLOv5s Pretrained weight</a:t>
            </a:r>
          </a:p>
          <a:p>
            <a:r>
              <a:rPr lang="en-US" altLang="ko-KR" sz="1200" dirty="0"/>
              <a:t> NVIDIA RTX 2080 Ti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25D4B-EE91-1EE7-0593-EB593DCD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77" y="2847079"/>
            <a:ext cx="4145425" cy="2781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11FBB7-1FE3-6CA2-1F4B-72E493A12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98" y="2326557"/>
            <a:ext cx="7868985" cy="190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C9A065-0AB3-B353-DD00-84D4F0EF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082" y="2877974"/>
            <a:ext cx="2127060" cy="1203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E7C47C-01FA-DE09-890B-B06C0A741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447" y="2877974"/>
            <a:ext cx="2362327" cy="16744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182F89-225D-08AF-9379-2D0598F86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387" y="4156007"/>
            <a:ext cx="2022755" cy="27019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DA9FAF-9C9D-83A0-85BE-E8C028F1C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447" y="4697245"/>
            <a:ext cx="4027936" cy="4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2968900-FA4B-330B-8F79-1F648625420E}"/>
              </a:ext>
            </a:extLst>
          </p:cNvPr>
          <p:cNvSpPr/>
          <p:nvPr/>
        </p:nvSpPr>
        <p:spPr>
          <a:xfrm>
            <a:off x="-41295" y="802312"/>
            <a:ext cx="837708" cy="70793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9BF69B2-04A8-3519-DEC9-F8C0627A18E6}"/>
              </a:ext>
            </a:extLst>
          </p:cNvPr>
          <p:cNvSpPr/>
          <p:nvPr/>
        </p:nvSpPr>
        <p:spPr>
          <a:xfrm>
            <a:off x="707922" y="749217"/>
            <a:ext cx="176981" cy="184213"/>
          </a:xfrm>
          <a:prstGeom prst="ellipse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4172B3B-4608-8C3E-F884-B21C2E73099C}"/>
              </a:ext>
            </a:extLst>
          </p:cNvPr>
          <p:cNvSpPr>
            <a:spLocks noGrp="1"/>
          </p:cNvSpPr>
          <p:nvPr/>
        </p:nvSpPr>
        <p:spPr>
          <a:xfrm>
            <a:off x="-2059412" y="136362"/>
            <a:ext cx="9144000" cy="10606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800" dirty="0">
                <a:solidFill>
                  <a:srgbClr val="002C6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kumimoji="1" lang="ko-KR" altLang="en-US" sz="4800" dirty="0">
              <a:solidFill>
                <a:srgbClr val="002C6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AB2C-D48E-30E0-8A13-9E6A4D350BA8}"/>
              </a:ext>
            </a:extLst>
          </p:cNvPr>
          <p:cNvSpPr txBox="1"/>
          <p:nvPr/>
        </p:nvSpPr>
        <p:spPr>
          <a:xfrm>
            <a:off x="993058" y="1915127"/>
            <a:ext cx="102058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rgbClr val="002C62"/>
                </a:solidFill>
              </a:rPr>
              <a:t>Introduction </a:t>
            </a: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002C62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rgbClr val="002C62"/>
                </a:solidFill>
              </a:rPr>
              <a:t>Background</a:t>
            </a: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002C6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rgbClr val="002C62"/>
                </a:solidFill>
              </a:rPr>
              <a:t>성능지표</a:t>
            </a:r>
            <a:endParaRPr lang="en-US" altLang="ko-KR" sz="2800" dirty="0">
              <a:solidFill>
                <a:srgbClr val="002C62"/>
              </a:solidFill>
            </a:endParaRP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002C62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rgbClr val="002C62"/>
                </a:solidFill>
              </a:rPr>
              <a:t>YOLOv5 Architecture</a:t>
            </a: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002C62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rgbClr val="002C62"/>
                </a:solidFill>
              </a:rPr>
              <a:t>Inference </a:t>
            </a:r>
            <a:r>
              <a:rPr lang="ko-KR" altLang="en-US" sz="2800" dirty="0">
                <a:solidFill>
                  <a:srgbClr val="002C62"/>
                </a:solidFill>
              </a:rPr>
              <a:t>결과</a:t>
            </a:r>
            <a:endParaRPr lang="en-US" altLang="ko-KR" sz="2800" dirty="0">
              <a:solidFill>
                <a:srgbClr val="002C6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47FFB-FE78-9A47-F5F1-076C8450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2C62"/>
                </a:solidFill>
              </a:rPr>
              <a:t>1. Introduction </a:t>
            </a:r>
            <a:endParaRPr lang="ko-KR" altLang="en-US" dirty="0">
              <a:solidFill>
                <a:srgbClr val="002C6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C2C63-FB6D-CC80-D7A6-3C9473AE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82" y="1690688"/>
            <a:ext cx="10515600" cy="5345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/>
              <a:t>컴퓨터 비전 분야에서 </a:t>
            </a:r>
            <a:r>
              <a:rPr lang="en-US" altLang="ko-KR" sz="1600" dirty="0"/>
              <a:t>“</a:t>
            </a:r>
            <a:r>
              <a:rPr lang="ko-KR" altLang="en-US" sz="1600" dirty="0"/>
              <a:t>객체 감지</a:t>
            </a:r>
            <a:r>
              <a:rPr lang="en-US" altLang="ko-KR" sz="1600" dirty="0"/>
              <a:t>”</a:t>
            </a:r>
            <a:r>
              <a:rPr lang="ko-KR" altLang="en-US" sz="1600" dirty="0"/>
              <a:t>는 이미지에 어떤 객체가 있는지 인식하는 것</a:t>
            </a:r>
            <a:r>
              <a:rPr lang="en-US" altLang="ko-KR" sz="1600" dirty="0"/>
              <a:t>(</a:t>
            </a:r>
            <a:r>
              <a:rPr lang="ko-KR" altLang="en-US" sz="1600" dirty="0"/>
              <a:t>분류</a:t>
            </a:r>
            <a:r>
              <a:rPr lang="en-US" altLang="ko-KR" sz="1600" dirty="0"/>
              <a:t>)</a:t>
            </a:r>
            <a:r>
              <a:rPr lang="ko-KR" altLang="en-US" sz="1600" dirty="0"/>
              <a:t>과 정확한 위치를 결정하는 것</a:t>
            </a:r>
            <a:r>
              <a:rPr lang="en-US" altLang="ko-KR" sz="1600" dirty="0"/>
              <a:t>(</a:t>
            </a:r>
            <a:r>
              <a:rPr lang="ko-KR" altLang="en-US" sz="1600" dirty="0"/>
              <a:t>위치 파악</a:t>
            </a:r>
            <a:r>
              <a:rPr lang="en-US" altLang="ko-KR" sz="1600" dirty="0"/>
              <a:t>)</a:t>
            </a:r>
            <a:r>
              <a:rPr lang="ko-KR" altLang="en-US" sz="1600" dirty="0"/>
              <a:t>이라는 두 가지 기본 작업으로 구성됨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객체 감지를 위해 사용되는 모델은 크게 두 종류로 나뉨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Single-Stage Object Detector → YOLO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물체가 있을만한 영역을 제안하는 후보 영역</a:t>
            </a:r>
            <a:r>
              <a:rPr lang="en-US" altLang="ko-KR" sz="1600" dirty="0"/>
              <a:t>(Region Proposals) </a:t>
            </a:r>
            <a:r>
              <a:rPr lang="ko-KR" altLang="en-US" sz="1600" dirty="0"/>
              <a:t>생성과 객체의 종류를 분류하는 과정을 각각 구분하지 않고 한번에 처리함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장점 </a:t>
            </a:r>
            <a:r>
              <a:rPr lang="en-US" altLang="ko-KR" sz="1600" dirty="0"/>
              <a:t>: </a:t>
            </a:r>
            <a:r>
              <a:rPr lang="ko-KR" altLang="en-US" sz="1600" dirty="0"/>
              <a:t>비교적 속도가 빨라 실시간 처리에 유리함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단점</a:t>
            </a:r>
            <a:r>
              <a:rPr lang="en-US" altLang="ko-KR" sz="1600" dirty="0"/>
              <a:t> : </a:t>
            </a:r>
            <a:r>
              <a:rPr lang="ko-KR" altLang="en-US" sz="1600" dirty="0"/>
              <a:t>정확도가 비교적 낮음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2-Stage Object Detector  → R-CNN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첫 번째 단계에서 이미지 내의 후보 영역</a:t>
            </a:r>
            <a:r>
              <a:rPr lang="en-US" altLang="ko-KR" sz="1600" dirty="0"/>
              <a:t>(Region Proposals)</a:t>
            </a:r>
            <a:r>
              <a:rPr lang="ko-KR" altLang="en-US" sz="1600" dirty="0"/>
              <a:t>을 식별하고</a:t>
            </a:r>
            <a:r>
              <a:rPr lang="en-US" altLang="ko-KR" sz="1600" dirty="0"/>
              <a:t>, </a:t>
            </a:r>
            <a:r>
              <a:rPr lang="ko-KR" altLang="en-US" sz="1600" dirty="0"/>
              <a:t>두 번째 단계에서 각 후보 영역에 대해 객체의 종류를 분류하고 정확한 위치를 결정함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장점 </a:t>
            </a:r>
            <a:r>
              <a:rPr lang="en-US" altLang="ko-KR" sz="1600" dirty="0"/>
              <a:t>: </a:t>
            </a:r>
            <a:r>
              <a:rPr lang="ko-KR" altLang="en-US" sz="1600" dirty="0"/>
              <a:t>정확도가 비교적 높음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단점</a:t>
            </a:r>
            <a:r>
              <a:rPr lang="en-US" altLang="ko-KR" sz="1600" dirty="0"/>
              <a:t> : </a:t>
            </a:r>
            <a:r>
              <a:rPr lang="ko-KR" altLang="en-US" sz="1600" dirty="0"/>
              <a:t>속도가 다소 느림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C8C6B7-2435-808B-1695-07DDCFCAE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436" y="2055655"/>
            <a:ext cx="3801364" cy="9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7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47FFB-FE78-9A47-F5F1-076C8450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2C62"/>
                </a:solidFill>
              </a:rPr>
              <a:t>1. Introduction </a:t>
            </a:r>
            <a:endParaRPr lang="ko-KR" altLang="en-US" dirty="0">
              <a:solidFill>
                <a:srgbClr val="002C6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C2C63-FB6D-CC80-D7A6-3C9473AE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82" y="1690688"/>
            <a:ext cx="10515600" cy="5345119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YOLOv1(2016): Single-Stage Object Detector </a:t>
            </a:r>
            <a:r>
              <a:rPr lang="ko-KR" altLang="en-US" sz="1400" dirty="0"/>
              <a:t>개념 도입</a:t>
            </a:r>
            <a:endParaRPr lang="en-US" altLang="ko-KR" sz="1400" dirty="0"/>
          </a:p>
          <a:p>
            <a:r>
              <a:rPr lang="en-US" altLang="ko-KR" sz="1400" dirty="0"/>
              <a:t>YOLOv2(YOLO9000)(2017): </a:t>
            </a:r>
            <a:r>
              <a:rPr lang="ko-KR" altLang="en-US" sz="1400" dirty="0"/>
              <a:t>기존에 과적합을 막기 위해</a:t>
            </a:r>
            <a:r>
              <a:rPr lang="en-US" altLang="ko-KR" sz="1400" dirty="0"/>
              <a:t>(</a:t>
            </a:r>
            <a:r>
              <a:rPr lang="ko-KR" altLang="en-US" sz="1400" dirty="0"/>
              <a:t>모델이 특정 데이터 셋에만 성능이 좋은 경우를 의미함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Dropout </a:t>
            </a:r>
            <a:r>
              <a:rPr lang="ko-KR" altLang="en-US" sz="1400" dirty="0"/>
              <a:t>방식 대신 배치 정규화</a:t>
            </a:r>
            <a:r>
              <a:rPr lang="en-US" altLang="ko-KR" sz="1400" dirty="0"/>
              <a:t>(Batch norm)</a:t>
            </a:r>
            <a:r>
              <a:rPr lang="ko-KR" altLang="en-US" sz="1400" dirty="0"/>
              <a:t>를 도입하고</a:t>
            </a:r>
            <a:r>
              <a:rPr lang="en-US" altLang="ko-KR" sz="1400" dirty="0"/>
              <a:t> </a:t>
            </a:r>
            <a:r>
              <a:rPr lang="ko-KR" altLang="en-US" sz="1400" dirty="0"/>
              <a:t>앵커 상자</a:t>
            </a:r>
            <a:r>
              <a:rPr lang="en-US" altLang="ko-KR" sz="1400" dirty="0"/>
              <a:t>(Anchor Box)</a:t>
            </a:r>
            <a:r>
              <a:rPr lang="ko-KR" altLang="en-US" sz="1400" dirty="0"/>
              <a:t> 및 새로운 분류 모델을 추가하여</a:t>
            </a:r>
            <a:r>
              <a:rPr lang="en-US" altLang="ko-KR" sz="1400" dirty="0"/>
              <a:t> 9000</a:t>
            </a:r>
            <a:r>
              <a:rPr lang="ko-KR" altLang="en-US" sz="1400" dirty="0"/>
              <a:t>개 이상의 객체를 감지할 수 있음</a:t>
            </a:r>
            <a:r>
              <a:rPr lang="en-US" altLang="ko-KR" sz="1400" dirty="0"/>
              <a:t>, Darknet-19 </a:t>
            </a:r>
            <a:r>
              <a:rPr lang="ko-KR" altLang="en-US" sz="1400" dirty="0"/>
              <a:t>아키텍처</a:t>
            </a:r>
            <a:endParaRPr lang="en-US" altLang="ko-KR" sz="1400" dirty="0"/>
          </a:p>
          <a:p>
            <a:r>
              <a:rPr lang="en-US" altLang="ko-KR" sz="1400" dirty="0"/>
              <a:t>YOLOv3(2018): </a:t>
            </a:r>
            <a:r>
              <a:rPr lang="ko-KR" altLang="en-US" sz="1400" dirty="0"/>
              <a:t>객체 감지를 위한 세 가지 </a:t>
            </a:r>
            <a:r>
              <a:rPr lang="en-US" altLang="ko-KR" sz="1400" dirty="0"/>
              <a:t>Scale(</a:t>
            </a:r>
            <a:r>
              <a:rPr lang="ko-KR" altLang="en-US" sz="1400" dirty="0"/>
              <a:t>척도</a:t>
            </a:r>
            <a:r>
              <a:rPr lang="en-US" altLang="ko-KR" sz="1400" dirty="0"/>
              <a:t>)</a:t>
            </a:r>
            <a:r>
              <a:rPr lang="ko-KR" altLang="en-US" sz="1400" dirty="0"/>
              <a:t> 도입</a:t>
            </a:r>
            <a:r>
              <a:rPr lang="en-US" altLang="ko-KR" sz="1400" dirty="0"/>
              <a:t>, DarkNet-53 </a:t>
            </a:r>
            <a:r>
              <a:rPr lang="ko-KR" altLang="en-US" sz="1400" dirty="0"/>
              <a:t>아키텍처 사용</a:t>
            </a:r>
            <a:endParaRPr lang="en-US" altLang="ko-KR" sz="1400" dirty="0"/>
          </a:p>
          <a:p>
            <a:r>
              <a:rPr lang="en-US" altLang="ko-KR" sz="1400" dirty="0"/>
              <a:t>YOLOv4(2020): FPN(Feature Pyramid Network)</a:t>
            </a:r>
            <a:r>
              <a:rPr lang="ko-KR" altLang="en-US" sz="1400" dirty="0"/>
              <a:t> 및 </a:t>
            </a:r>
            <a:r>
              <a:rPr lang="en-US" altLang="ko-KR" sz="1400" dirty="0"/>
              <a:t>CSP (Cross Stage Partial connections) </a:t>
            </a:r>
            <a:r>
              <a:rPr lang="ko-KR" altLang="en-US" sz="1400" dirty="0"/>
              <a:t>기반의</a:t>
            </a:r>
            <a:r>
              <a:rPr lang="en-US" altLang="ko-KR" sz="1400" dirty="0"/>
              <a:t> DarkNet-53 </a:t>
            </a:r>
            <a:r>
              <a:rPr lang="ko-KR" altLang="en-US" sz="1400" dirty="0"/>
              <a:t>사용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해상도 상승</a:t>
            </a:r>
            <a:endParaRPr lang="en-US" altLang="ko-KR" sz="1400" dirty="0"/>
          </a:p>
          <a:p>
            <a:r>
              <a:rPr lang="en-US" altLang="ko-KR" sz="1400" b="1" dirty="0"/>
              <a:t>YOLOv5(2020): </a:t>
            </a:r>
            <a:r>
              <a:rPr lang="en-US" altLang="ko-KR" sz="1400" b="1" dirty="0" err="1"/>
              <a:t>Ultralytics</a:t>
            </a:r>
            <a:r>
              <a:rPr lang="ko-KR" altLang="en-US" sz="1400" b="1" dirty="0"/>
              <a:t>에서 출시되었으며 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구현을 도입하고 기존 아키텍처를 개선함</a:t>
            </a:r>
            <a:r>
              <a:rPr lang="en-US" altLang="ko-KR" sz="1400" b="1" dirty="0"/>
              <a:t>(CSP-</a:t>
            </a:r>
            <a:r>
              <a:rPr lang="en-US" altLang="ko-KR" sz="1400" b="1" dirty="0" err="1"/>
              <a:t>DarkNet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도입된 각 기법은 뒤에서 자세히 설명함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04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B287C-D7C0-1D35-F860-AD133752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2C62"/>
                </a:solidFill>
              </a:rPr>
              <a:t>2. Background</a:t>
            </a:r>
            <a:endParaRPr lang="ko-KR" altLang="en-US" dirty="0">
              <a:solidFill>
                <a:srgbClr val="002C6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7DE65-F9FD-DC1B-9C8E-CCED69360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합성곱층</a:t>
            </a:r>
            <a:r>
              <a:rPr lang="en-US" altLang="ko-KR" sz="1800" dirty="0"/>
              <a:t>(Convolutional Layer)</a:t>
            </a:r>
          </a:p>
          <a:p>
            <a:pPr marL="0" indent="0">
              <a:buNone/>
            </a:pPr>
            <a:r>
              <a:rPr lang="ko-KR" altLang="en-US" sz="1800" dirty="0"/>
              <a:t>이미지 전체에서 필터</a:t>
            </a:r>
            <a:r>
              <a:rPr lang="en-US" altLang="ko-KR" sz="1800" dirty="0"/>
              <a:t>(</a:t>
            </a:r>
            <a:r>
              <a:rPr lang="ko-KR" altLang="en-US" sz="1800" dirty="0"/>
              <a:t>혹은 커널</a:t>
            </a:r>
            <a:r>
              <a:rPr lang="en-US" altLang="ko-KR" sz="1800" dirty="0"/>
              <a:t>)</a:t>
            </a:r>
            <a:r>
              <a:rPr lang="ko-KR" altLang="en-US" sz="1800" dirty="0"/>
              <a:t>를 이동하며 입력 데이터에서 특성을 추출하는 역할을 수행함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합성곱</a:t>
            </a:r>
            <a:r>
              <a:rPr lang="ko-KR" altLang="en-US" sz="1800" dirty="0"/>
              <a:t> 연산을 통해 입력 이미지의 공간 정보를 반영한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을 얻음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일반적으로 컬러 이미지의 경우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RGB</a:t>
            </a:r>
            <a:r>
              <a:rPr lang="ko-KR" altLang="en-US" sz="1800" dirty="0"/>
              <a:t>로 구성되므로 </a:t>
            </a:r>
            <a:r>
              <a:rPr lang="en-US" altLang="ko-KR" sz="1800" dirty="0"/>
              <a:t>3</a:t>
            </a:r>
            <a:r>
              <a:rPr lang="ko-KR" altLang="en-US" sz="1800" dirty="0"/>
              <a:t>개의 채널</a:t>
            </a:r>
            <a:r>
              <a:rPr lang="en-US" altLang="ko-KR" sz="1800" dirty="0"/>
              <a:t>(Channel)</a:t>
            </a:r>
            <a:r>
              <a:rPr lang="ko-KR" altLang="en-US" sz="1800" dirty="0"/>
              <a:t>을 가짐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</a:t>
            </a:r>
            <a:endParaRPr lang="en-US" altLang="ko-KR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EDC1D5-F045-59A6-B06F-5E66E67E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78" y="3538890"/>
            <a:ext cx="2708274" cy="19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호다닥 공부해보는 CNN(Convolutional Neural Networks)">
            <a:extLst>
              <a:ext uri="{FF2B5EF4-FFF2-40B4-BE49-F238E27FC236}">
                <a16:creationId xmlns:a16="http://schemas.microsoft.com/office/drawing/2014/main" id="{93CF99CE-7C8B-8E5C-B5A0-E503B31C3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452" y="3311174"/>
            <a:ext cx="3641737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38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B287C-D7C0-1D35-F860-AD133752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2C62"/>
                </a:solidFill>
              </a:rPr>
              <a:t>2. Background</a:t>
            </a:r>
            <a:endParaRPr lang="ko-KR" altLang="en-US" dirty="0">
              <a:solidFill>
                <a:srgbClr val="002C6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7DE65-F9FD-DC1B-9C8E-CCED69360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5400" cy="4351338"/>
          </a:xfrm>
        </p:spPr>
        <p:txBody>
          <a:bodyPr>
            <a:normAutofit/>
          </a:bodyPr>
          <a:lstStyle/>
          <a:p>
            <a:endParaRPr lang="en-US" altLang="ko-KR" sz="1200" dirty="0"/>
          </a:p>
          <a:p>
            <a:r>
              <a:rPr lang="ko-KR" altLang="en-US" sz="1200" dirty="0" err="1"/>
              <a:t>저수준</a:t>
            </a:r>
            <a:r>
              <a:rPr lang="ko-KR" altLang="en-US" sz="1200" dirty="0"/>
              <a:t> 특징</a:t>
            </a:r>
            <a:r>
              <a:rPr lang="en-US" altLang="ko-KR" sz="1200" dirty="0"/>
              <a:t>(Low-level feature) : convolutional network</a:t>
            </a:r>
            <a:r>
              <a:rPr lang="ko-KR" altLang="en-US" sz="1200" dirty="0"/>
              <a:t>에서 입력층에 보다 가까울수록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은 높은 해상도</a:t>
            </a:r>
            <a:r>
              <a:rPr lang="en-US" altLang="ko-KR" sz="1200" dirty="0"/>
              <a:t>(high resolution)</a:t>
            </a:r>
            <a:r>
              <a:rPr lang="ko-KR" altLang="en-US" sz="1200" dirty="0"/>
              <a:t>을 가짐 → 가장자리</a:t>
            </a:r>
            <a:r>
              <a:rPr lang="en-US" altLang="ko-KR" sz="1200" dirty="0"/>
              <a:t>, </a:t>
            </a:r>
            <a:r>
              <a:rPr lang="ko-KR" altLang="en-US" sz="1200" dirty="0"/>
              <a:t>곡선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고수준 특징</a:t>
            </a:r>
            <a:r>
              <a:rPr lang="en-US" altLang="ko-KR" sz="1200" dirty="0"/>
              <a:t>(High-level feature) : </a:t>
            </a:r>
            <a:r>
              <a:rPr lang="ko-KR" altLang="en-US" sz="1200" dirty="0"/>
              <a:t>반대로 더 깊은 </a:t>
            </a:r>
            <a:r>
              <a:rPr lang="en-US" altLang="ko-KR" sz="1200" dirty="0"/>
              <a:t>layer</a:t>
            </a:r>
            <a:r>
              <a:rPr lang="ko-KR" altLang="en-US" sz="1200" dirty="0"/>
              <a:t>에서 얻을 수 있는 </a:t>
            </a:r>
            <a:r>
              <a:rPr lang="en-US" altLang="ko-KR" sz="1200" dirty="0"/>
              <a:t>feature map</a:t>
            </a:r>
            <a:r>
              <a:rPr lang="ko-KR" altLang="en-US" sz="1200" dirty="0"/>
              <a:t>은 낮은 해상도</a:t>
            </a:r>
            <a:r>
              <a:rPr lang="en-US" altLang="ko-KR" sz="1200" dirty="0"/>
              <a:t>(low resolution)</a:t>
            </a:r>
            <a:r>
              <a:rPr lang="ko-KR" altLang="en-US" sz="1200" dirty="0"/>
              <a:t>을 가지며</a:t>
            </a:r>
            <a:r>
              <a:rPr lang="en-US" altLang="ko-KR" sz="1200" dirty="0"/>
              <a:t> </a:t>
            </a:r>
            <a:r>
              <a:rPr lang="ko-KR" altLang="en-US" sz="1200" dirty="0"/>
              <a:t> → </a:t>
            </a:r>
            <a:r>
              <a:rPr lang="en-US" altLang="ko-KR" sz="1200" dirty="0"/>
              <a:t> </a:t>
            </a:r>
            <a:r>
              <a:rPr lang="ko-KR" altLang="en-US" sz="1200" dirty="0"/>
              <a:t>질감</a:t>
            </a:r>
            <a:r>
              <a:rPr lang="en-US" altLang="ko-KR" sz="1200" dirty="0"/>
              <a:t>,</a:t>
            </a:r>
            <a:r>
              <a:rPr lang="ko-KR" altLang="en-US" sz="1200" dirty="0"/>
              <a:t> 패턴 </a:t>
            </a:r>
            <a:r>
              <a:rPr lang="en-US" altLang="ko-KR" sz="1200" dirty="0"/>
              <a:t>,</a:t>
            </a:r>
            <a:r>
              <a:rPr lang="ko-KR" altLang="en-US" sz="1200" dirty="0"/>
              <a:t>물체의 일부분 등</a:t>
            </a:r>
            <a:endParaRPr lang="en-US" altLang="ko-KR" sz="1200" dirty="0"/>
          </a:p>
          <a:p>
            <a:endParaRPr lang="en-US" altLang="ko-KR" sz="1200" b="1" dirty="0"/>
          </a:p>
          <a:p>
            <a:r>
              <a:rPr lang="ko-KR" altLang="en-US" sz="1200" b="1" dirty="0"/>
              <a:t>기존에는 최종 </a:t>
            </a:r>
            <a:r>
              <a:rPr lang="en-US" altLang="ko-KR" sz="1200" b="1" dirty="0"/>
              <a:t>Feature Map</a:t>
            </a:r>
            <a:r>
              <a:rPr lang="ko-KR" altLang="en-US" sz="1200" b="1" dirty="0"/>
              <a:t>을 통해 예측 </a:t>
            </a:r>
            <a:r>
              <a:rPr lang="ko-KR" altLang="en-US" sz="1200" dirty="0"/>
              <a:t> → </a:t>
            </a:r>
            <a:r>
              <a:rPr lang="en-US" altLang="ko-KR" sz="1200" b="1" dirty="0"/>
              <a:t> (b)</a:t>
            </a:r>
          </a:p>
          <a:p>
            <a:endParaRPr lang="en-US" altLang="ko-KR" sz="1200" b="1" dirty="0"/>
          </a:p>
          <a:p>
            <a:endParaRPr lang="en-US" altLang="ko-KR" sz="1200" dirty="0"/>
          </a:p>
          <a:p>
            <a:r>
              <a:rPr lang="en-US" altLang="ko-KR" sz="1200" b="1" dirty="0"/>
              <a:t>Feature Pyramid Networks </a:t>
            </a:r>
            <a:r>
              <a:rPr lang="ko-KR" altLang="en-US" sz="1200" dirty="0"/>
              <a:t> → </a:t>
            </a:r>
            <a:r>
              <a:rPr lang="en-US" altLang="ko-KR" sz="1200" b="1" dirty="0"/>
              <a:t> (d)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FPN</a:t>
            </a:r>
            <a:r>
              <a:rPr lang="ko-KR" altLang="en-US" sz="1200" b="1" dirty="0"/>
              <a:t>은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서로 다른 </a:t>
            </a:r>
            <a:r>
              <a:rPr lang="en-US" altLang="ko-KR" sz="1200" b="1" dirty="0"/>
              <a:t>Scale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Feature Map</a:t>
            </a:r>
            <a:r>
              <a:rPr lang="ko-KR" altLang="en-US" sz="1200" b="1" dirty="0"/>
              <a:t>을 합쳐 작은 객체도 탐지할 수 있게 함</a:t>
            </a:r>
            <a:endParaRPr lang="en-US" altLang="ko-KR" sz="1200" b="1" dirty="0"/>
          </a:p>
          <a:p>
            <a:r>
              <a:rPr lang="en-US" altLang="ko-KR" sz="1200" b="1" dirty="0"/>
              <a:t>Feature Pyramid</a:t>
            </a:r>
            <a:r>
              <a:rPr lang="ko-KR" altLang="en-US" sz="1200" b="1" dirty="0"/>
              <a:t>의 각 </a:t>
            </a:r>
            <a:r>
              <a:rPr lang="en-US" altLang="ko-KR" sz="1200" b="1" dirty="0"/>
              <a:t>level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prediction</a:t>
            </a:r>
            <a:r>
              <a:rPr lang="ko-KR" altLang="en-US" sz="1200" b="1" dirty="0"/>
              <a:t>이 독립적으로 수행</a:t>
            </a:r>
            <a:endParaRPr lang="en-US" altLang="ko-KR" sz="12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0B2651-25F9-0A5C-2B0A-C22398B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289" y="1501407"/>
            <a:ext cx="4645025" cy="172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17DB2DA-807B-B8EC-7561-9D617D535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680" y="4058222"/>
            <a:ext cx="2390140" cy="11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E2F30B-3E61-3683-D0EE-05E02427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298" y="3791155"/>
            <a:ext cx="1770462" cy="14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C94C5-5E40-4A73-9CAD-47C87FF8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2C62"/>
                </a:solidFill>
              </a:rPr>
              <a:t>2. Background</a:t>
            </a:r>
            <a:endParaRPr lang="ko-KR" altLang="en-US" dirty="0">
              <a:solidFill>
                <a:srgbClr val="002C6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85947-F290-548C-A7FF-3423AE261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/>
              <a:t>Anchor Box(</a:t>
            </a:r>
            <a:r>
              <a:rPr lang="ko-KR" altLang="en-US" sz="1600" b="1" dirty="0"/>
              <a:t>앵커 박스</a:t>
            </a:r>
            <a:r>
              <a:rPr lang="en-US" altLang="ko-KR" sz="1600" b="1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100" dirty="0"/>
              <a:t>앵커 박스는 객체 검출 알고리즘에서 </a:t>
            </a:r>
            <a:r>
              <a:rPr lang="ko-KR" altLang="en-US" sz="1100" b="1" dirty="0"/>
              <a:t>미리 정의된 고정된 크기와 비율을 가진 박스로 모델이 학습하는 동안 참조점으로 사용</a:t>
            </a:r>
            <a:r>
              <a:rPr lang="ko-KR" altLang="en-US" sz="1100" dirty="0"/>
              <a:t>함</a:t>
            </a:r>
            <a:endParaRPr lang="en-US" altLang="ko-KR" sz="11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100" dirty="0"/>
              <a:t>YOLO</a:t>
            </a:r>
            <a:r>
              <a:rPr lang="ko-KR" altLang="en-US" sz="1100" dirty="0"/>
              <a:t>와 같은 일부 알고리즘에서는 이 앵커 박스를 기반으로 실제 객체 주변의 </a:t>
            </a:r>
            <a:r>
              <a:rPr lang="en-US" altLang="ko-KR" sz="1100" dirty="0"/>
              <a:t>bounding box</a:t>
            </a:r>
            <a:r>
              <a:rPr lang="ko-KR" altLang="en-US" sz="1100" dirty="0"/>
              <a:t>를 조정함</a:t>
            </a:r>
            <a:endParaRPr lang="en-US" altLang="ko-KR" sz="11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600" b="1" dirty="0"/>
              <a:t>Bounding Box(</a:t>
            </a:r>
            <a:r>
              <a:rPr lang="ko-KR" altLang="en-US" sz="1600" b="1" dirty="0" err="1"/>
              <a:t>바운딩</a:t>
            </a:r>
            <a:r>
              <a:rPr lang="ko-KR" altLang="en-US" sz="1600" b="1" dirty="0"/>
              <a:t> 박스</a:t>
            </a:r>
            <a:r>
              <a:rPr lang="en-US" altLang="ko-KR" sz="1600" b="1" dirty="0"/>
              <a:t>)</a:t>
            </a:r>
            <a:endParaRPr lang="en-US" altLang="ko-KR" sz="11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100" dirty="0" err="1"/>
              <a:t>바운딩</a:t>
            </a:r>
            <a:r>
              <a:rPr lang="ko-KR" altLang="en-US" sz="1100" dirty="0"/>
              <a:t> 박스는 이미지 내에 있는 실제 객체를 둘러싸는 박스로 객체의 위치와 크기를 나타냄</a:t>
            </a:r>
            <a:r>
              <a:rPr lang="en-US" altLang="ko-KR" sz="1100" dirty="0"/>
              <a:t>.</a:t>
            </a:r>
          </a:p>
          <a:p>
            <a:endParaRPr lang="en-US" altLang="ko-KR" dirty="0"/>
          </a:p>
          <a:p>
            <a:r>
              <a:rPr lang="ko-KR" altLang="en-US" sz="1500" dirty="0"/>
              <a:t>간단히 말해서</a:t>
            </a:r>
            <a:r>
              <a:rPr lang="en-US" altLang="ko-KR" sz="1500" dirty="0"/>
              <a:t>, </a:t>
            </a:r>
            <a:r>
              <a:rPr lang="ko-KR" altLang="en-US" sz="1500" dirty="0"/>
              <a:t>앵커 박스는 모델이 </a:t>
            </a:r>
            <a:r>
              <a:rPr lang="ko-KR" altLang="en-US" sz="1500" dirty="0" err="1"/>
              <a:t>바운딩</a:t>
            </a:r>
            <a:r>
              <a:rPr lang="ko-KR" altLang="en-US" sz="1500" dirty="0"/>
              <a:t> 박스를 더 잘 예측하도록 돕는 기준점이며</a:t>
            </a:r>
            <a:endParaRPr lang="en-US" altLang="ko-KR" sz="1500" dirty="0"/>
          </a:p>
          <a:p>
            <a:r>
              <a:rPr lang="ko-KR" altLang="en-US" sz="1500" dirty="0"/>
              <a:t>반면에 </a:t>
            </a:r>
            <a:r>
              <a:rPr lang="ko-KR" altLang="en-US" sz="1500" dirty="0" err="1"/>
              <a:t>바운딩</a:t>
            </a:r>
            <a:r>
              <a:rPr lang="ko-KR" altLang="en-US" sz="1500" dirty="0"/>
              <a:t> 박스는 모델이 실제로 이미지 내에서 찾아내는 객체의 위치를 의미함</a:t>
            </a:r>
          </a:p>
        </p:txBody>
      </p:sp>
      <p:pic>
        <p:nvPicPr>
          <p:cNvPr id="15362" name="Picture 2" descr="enter image description here">
            <a:extLst>
              <a:ext uri="{FF2B5EF4-FFF2-40B4-BE49-F238E27FC236}">
                <a16:creationId xmlns:a16="http://schemas.microsoft.com/office/drawing/2014/main" id="{868A3ED9-A443-1ECC-F0F7-D5AFFE2B2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510" y="2434196"/>
            <a:ext cx="3405754" cy="250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68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D5887-223E-22AC-3E18-99E5B7B4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solidFill>
                  <a:srgbClr val="002C62"/>
                </a:solidFill>
              </a:rPr>
              <a:t>3. </a:t>
            </a:r>
            <a:r>
              <a:rPr lang="ko-KR" altLang="en-US" sz="4400" dirty="0">
                <a:solidFill>
                  <a:srgbClr val="002C62"/>
                </a:solidFill>
              </a:rPr>
              <a:t>성능 지표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AD422-F201-A56C-B4CE-5BBAF6869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4655" cy="435133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Intersection Over Union (IOU)</a:t>
            </a:r>
          </a:p>
          <a:p>
            <a:pPr marL="0" indent="0">
              <a:buNone/>
            </a:pPr>
            <a:r>
              <a:rPr lang="ko-KR" altLang="en-US" sz="1600" dirty="0"/>
              <a:t>실제 경계 상자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실제값</a:t>
            </a:r>
            <a:r>
              <a:rPr lang="en-US" altLang="ko-KR" sz="1600" dirty="0"/>
              <a:t>)</a:t>
            </a:r>
            <a:r>
              <a:rPr lang="ko-KR" altLang="en-US" sz="1600" dirty="0"/>
              <a:t>에 대한 예측 경계 상자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예측값</a:t>
            </a:r>
            <a:r>
              <a:rPr lang="en-US" altLang="ko-KR" sz="1600" dirty="0"/>
              <a:t>)</a:t>
            </a:r>
            <a:r>
              <a:rPr lang="ko-KR" altLang="en-US" sz="1600" dirty="0"/>
              <a:t>의 정확도를 </a:t>
            </a:r>
            <a:r>
              <a:rPr lang="ko-KR" altLang="en-US" sz="1600" dirty="0" err="1"/>
              <a:t>수량화하기</a:t>
            </a:r>
            <a:r>
              <a:rPr lang="ko-KR" altLang="en-US" sz="1600" dirty="0"/>
              <a:t> 위해 객체 감지에 사용되는 측정값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IOU </a:t>
            </a:r>
            <a:r>
              <a:rPr lang="ko-KR" altLang="en-US" sz="1600" dirty="0"/>
              <a:t>범위는 </a:t>
            </a:r>
            <a:r>
              <a:rPr lang="en-US" altLang="ko-KR" sz="1600" dirty="0"/>
              <a:t>0~1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IOU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에 가까울수록 더 정확하게 물체를 감지하고 있음을 의미함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Mean Average Precision (</a:t>
            </a:r>
            <a:r>
              <a:rPr lang="en-US" altLang="ko-KR" sz="1600" dirty="0" err="1"/>
              <a:t>mAP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600" dirty="0" err="1"/>
              <a:t>mAP</a:t>
            </a:r>
            <a:r>
              <a:rPr lang="ko-KR" altLang="en-US" sz="1600" dirty="0"/>
              <a:t>는 분류할 클래스</a:t>
            </a:r>
            <a:r>
              <a:rPr lang="en-US" altLang="ko-KR" sz="1600" dirty="0"/>
              <a:t>(</a:t>
            </a:r>
            <a:r>
              <a:rPr lang="ko-KR" altLang="en-US" sz="1600" dirty="0"/>
              <a:t>또는 객체</a:t>
            </a:r>
            <a:r>
              <a:rPr lang="en-US" altLang="ko-KR" sz="1600" dirty="0"/>
              <a:t>)</a:t>
            </a:r>
            <a:r>
              <a:rPr lang="ko-KR" altLang="en-US" sz="1600" dirty="0"/>
              <a:t>에 대한 </a:t>
            </a:r>
            <a:r>
              <a:rPr lang="en-US" altLang="ko-KR" sz="1600" dirty="0"/>
              <a:t>AP</a:t>
            </a:r>
            <a:r>
              <a:rPr lang="ko-KR" altLang="en-US" sz="1600" dirty="0"/>
              <a:t>의 평균을 의미함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AP</a:t>
            </a:r>
            <a:r>
              <a:rPr lang="ko-KR" altLang="en-US" sz="1600" dirty="0"/>
              <a:t>는 다음장에서 설명</a:t>
            </a:r>
            <a:endParaRPr lang="en-US" altLang="ko-KR" sz="16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078A96A-65E7-96D8-F0D1-449A4596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80" y="1674834"/>
            <a:ext cx="2346377" cy="183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1A2278-66B0-7E6D-DF2F-E047B248B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891" y="3778166"/>
            <a:ext cx="3182353" cy="14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D5887-223E-22AC-3E18-99E5B7B4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2C62"/>
                </a:solidFill>
              </a:rPr>
              <a:t>3.</a:t>
            </a:r>
            <a:r>
              <a:rPr lang="ko-KR" altLang="en-US" dirty="0">
                <a:solidFill>
                  <a:srgbClr val="002C62"/>
                </a:solidFill>
              </a:rPr>
              <a:t> </a:t>
            </a:r>
            <a:r>
              <a:rPr lang="ko-KR" altLang="en-US" sz="4400" dirty="0">
                <a:solidFill>
                  <a:srgbClr val="002C62"/>
                </a:solidFill>
              </a:rPr>
              <a:t>성능 지표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AD422-F201-A56C-B4CE-5BBAF6869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62617" cy="435133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정밀도</a:t>
            </a:r>
            <a:r>
              <a:rPr lang="en-US" altLang="ko-KR" sz="1600" dirty="0"/>
              <a:t>(Precision) : </a:t>
            </a:r>
            <a:r>
              <a:rPr lang="ko-KR" altLang="en-US" sz="1600" dirty="0"/>
              <a:t>모델이 정답이라고 한 것 중 진짜 정답의 비율</a:t>
            </a:r>
            <a:endParaRPr lang="en-US" altLang="ko-KR" sz="1600" dirty="0"/>
          </a:p>
          <a:p>
            <a:r>
              <a:rPr lang="ko-KR" altLang="en-US" sz="1600" dirty="0" err="1"/>
              <a:t>재현율</a:t>
            </a:r>
            <a:r>
              <a:rPr lang="en-US" altLang="ko-KR" sz="1600" dirty="0"/>
              <a:t>(Recall) : </a:t>
            </a:r>
            <a:r>
              <a:rPr lang="ko-KR" altLang="en-US" sz="1600" dirty="0"/>
              <a:t>진짜 정답 중 모델이 정답이라고 한 것의 비율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일반적으로 정밀도와 재현율은 </a:t>
            </a:r>
            <a:r>
              <a:rPr lang="en-US" altLang="ko-KR" sz="1600" dirty="0"/>
              <a:t>Trade off </a:t>
            </a:r>
            <a:r>
              <a:rPr lang="ko-KR" altLang="en-US" sz="1600" dirty="0"/>
              <a:t>관계를 가짐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따라서 이 두 요소를 종합하여 모델 성능을 평가하기 위해 고안된 것 아래의 지표임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Average Precision (AP)</a:t>
            </a:r>
          </a:p>
          <a:p>
            <a:pPr marL="0" indent="0">
              <a:buNone/>
            </a:pPr>
            <a:r>
              <a:rPr lang="en-US" altLang="ko-KR" sz="1600" dirty="0"/>
              <a:t>Precision-Recall </a:t>
            </a:r>
            <a:r>
              <a:rPr lang="ko-KR" altLang="en-US" sz="1600" dirty="0"/>
              <a:t>그래프의 아래 면적을 의미함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Recall</a:t>
            </a:r>
            <a:r>
              <a:rPr lang="ko-KR" altLang="en-US" sz="1600" dirty="0"/>
              <a:t>을 조정하여 얻은 </a:t>
            </a:r>
            <a:r>
              <a:rPr lang="en-US" altLang="ko-KR" sz="1600" dirty="0"/>
              <a:t>Precision</a:t>
            </a:r>
            <a:r>
              <a:rPr lang="ko-KR" altLang="en-US" sz="1600" dirty="0"/>
              <a:t>을 의미함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Mean Average Precision (</a:t>
            </a:r>
            <a:r>
              <a:rPr lang="en-US" altLang="ko-KR" sz="1600" dirty="0" err="1"/>
              <a:t>mAP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600" dirty="0" err="1"/>
              <a:t>mAP</a:t>
            </a:r>
            <a:r>
              <a:rPr lang="ko-KR" altLang="en-US" sz="1600" dirty="0"/>
              <a:t>는 분류할 클래스</a:t>
            </a:r>
            <a:r>
              <a:rPr lang="en-US" altLang="ko-KR" sz="1600" dirty="0"/>
              <a:t>(</a:t>
            </a:r>
            <a:r>
              <a:rPr lang="ko-KR" altLang="en-US" sz="1600" dirty="0"/>
              <a:t>또는 객체</a:t>
            </a:r>
            <a:r>
              <a:rPr lang="en-US" altLang="ko-KR" sz="1600" dirty="0"/>
              <a:t>)</a:t>
            </a:r>
            <a:r>
              <a:rPr lang="ko-KR" altLang="en-US" sz="1600" dirty="0"/>
              <a:t>에 대한 </a:t>
            </a:r>
            <a:r>
              <a:rPr lang="en-US" altLang="ko-KR" sz="1600" dirty="0"/>
              <a:t>AP</a:t>
            </a:r>
            <a:r>
              <a:rPr lang="ko-KR" altLang="en-US" sz="1600" dirty="0"/>
              <a:t>의 평균을 의미함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275E8C-7728-3968-54AF-F1CF765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362" y="1027906"/>
            <a:ext cx="3169268" cy="1459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F2D6A6-1F1E-B7A8-7E0F-8AF111BA7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362" y="2766003"/>
            <a:ext cx="1674044" cy="102176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777817-F9B3-ABA9-7CA6-A11F97BB3956}"/>
              </a:ext>
            </a:extLst>
          </p:cNvPr>
          <p:cNvSpPr/>
          <p:nvPr/>
        </p:nvSpPr>
        <p:spPr>
          <a:xfrm>
            <a:off x="9554633" y="1579033"/>
            <a:ext cx="990600" cy="804334"/>
          </a:xfrm>
          <a:prstGeom prst="roundRect">
            <a:avLst/>
          </a:prstGeom>
          <a:noFill/>
          <a:ln>
            <a:solidFill>
              <a:srgbClr val="161C9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9CD25A-A06F-D807-7576-433CE6DD91E8}"/>
              </a:ext>
            </a:extLst>
          </p:cNvPr>
          <p:cNvSpPr/>
          <p:nvPr/>
        </p:nvSpPr>
        <p:spPr>
          <a:xfrm>
            <a:off x="9509384" y="3026833"/>
            <a:ext cx="837022" cy="207434"/>
          </a:xfrm>
          <a:prstGeom prst="roundRect">
            <a:avLst/>
          </a:prstGeom>
          <a:noFill/>
          <a:ln>
            <a:solidFill>
              <a:srgbClr val="161C9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CD2827-99BE-5CFA-9616-3E9523A686D6}"/>
              </a:ext>
            </a:extLst>
          </p:cNvPr>
          <p:cNvSpPr/>
          <p:nvPr/>
        </p:nvSpPr>
        <p:spPr>
          <a:xfrm>
            <a:off x="9419974" y="3495097"/>
            <a:ext cx="790826" cy="20743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EAB23F-E6F7-0597-433F-29F6B6160BD4}"/>
              </a:ext>
            </a:extLst>
          </p:cNvPr>
          <p:cNvSpPr/>
          <p:nvPr/>
        </p:nvSpPr>
        <p:spPr>
          <a:xfrm>
            <a:off x="9555580" y="1577396"/>
            <a:ext cx="2230020" cy="39142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10B213-3DB9-4DF3-A172-22E0917D8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362" y="3897864"/>
            <a:ext cx="2410389" cy="24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52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8624</TotalTime>
  <Words>1003</Words>
  <Application>Microsoft Office PowerPoint</Application>
  <PresentationFormat>와이드스크린</PresentationFormat>
  <Paragraphs>208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HY헤드라인M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1. Introduction </vt:lpstr>
      <vt:lpstr>1. Introduction </vt:lpstr>
      <vt:lpstr>2. Background</vt:lpstr>
      <vt:lpstr>2. Background</vt:lpstr>
      <vt:lpstr>2. Background</vt:lpstr>
      <vt:lpstr>3. 성능 지표</vt:lpstr>
      <vt:lpstr>3. 성능 지표</vt:lpstr>
      <vt:lpstr>4. YOLOv5 Architecture</vt:lpstr>
      <vt:lpstr>4. YOLOv5 Architecture</vt:lpstr>
      <vt:lpstr>PowerPoint 프레젠테이션</vt:lpstr>
      <vt:lpstr>5. Inference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김지윤</dc:creator>
  <cp:lastModifiedBy>김지윤</cp:lastModifiedBy>
  <cp:revision>114</cp:revision>
  <dcterms:created xsi:type="dcterms:W3CDTF">2024-03-11T11:58:12Z</dcterms:created>
  <dcterms:modified xsi:type="dcterms:W3CDTF">2024-03-18T06:51:11Z</dcterms:modified>
</cp:coreProperties>
</file>